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8" r:id="rId2"/>
    <p:sldId id="256" r:id="rId3"/>
    <p:sldId id="257" r:id="rId4"/>
    <p:sldId id="259"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28541C3A-A4F1-4FE9-9CB7-4FE033BB515F}">
          <p14:sldIdLst>
            <p14:sldId id="256"/>
            <p14:sldId id="257"/>
            <p14:sldId id="259"/>
            <p14:sldId id="260"/>
            <p14:sldId id="262"/>
            <p14:sldId id="263"/>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1" d="100"/>
          <a:sy n="81" d="100"/>
        </p:scale>
        <p:origin x="-1638"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0A49AD9F-C88F-4646-B5DB-62045922790D}"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49AD9F-C88F-4646-B5DB-62045922790D}"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A49AD9F-C88F-4646-B5DB-62045922790D}"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DF67365-6BB6-4D5E-922C-DF1A89546724}" type="datetimeFigureOut">
              <a:rPr lang="ru-RU" smtClean="0"/>
              <a:pPr/>
              <a:t>18.03.2020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49AD9F-C88F-4646-B5DB-62045922790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3DF67365-6BB6-4D5E-922C-DF1A89546724}" type="datetimeFigureOut">
              <a:rPr lang="ru-RU" smtClean="0"/>
              <a:pPr/>
              <a:t>18.03.2020</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0A49AD9F-C88F-4646-B5DB-62045922790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DF67365-6BB6-4D5E-922C-DF1A89546724}" type="datetimeFigureOut">
              <a:rPr lang="ru-RU" smtClean="0"/>
              <a:pPr/>
              <a:t>18.03.2020</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A49AD9F-C88F-4646-B5DB-62045922790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200000"/>
              </a:lnSpc>
            </a:pPr>
            <a:r>
              <a:rPr lang="en-US" sz="4800" dirty="0" smtClean="0"/>
              <a:t/>
            </a:r>
            <a:br>
              <a:rPr lang="en-US" sz="4800" dirty="0" smtClean="0"/>
            </a:br>
            <a:r>
              <a:rPr lang="en-US" sz="4800" dirty="0" smtClean="0"/>
              <a:t>Acute tonsillitis.</a:t>
            </a:r>
            <a:br>
              <a:rPr lang="en-US" sz="4800" dirty="0" smtClean="0"/>
            </a:br>
            <a:r>
              <a:rPr lang="en-US" sz="4800" dirty="0" smtClean="0"/>
              <a:t>Chronic tonsillitis.</a:t>
            </a:r>
            <a:br>
              <a:rPr lang="en-US" sz="4800" dirty="0" smtClean="0"/>
            </a:br>
            <a:endParaRPr lang="ru-RU"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Catarrhal. </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4" name="Содержимое 3" descr="kataralnaia.png"/>
          <p:cNvPicPr>
            <a:picLocks noGrp="1" noChangeAspect="1"/>
          </p:cNvPicPr>
          <p:nvPr>
            <p:ph idx="1"/>
          </p:nvPr>
        </p:nvPicPr>
        <p:blipFill>
          <a:blip r:embed="rId2"/>
          <a:stretch>
            <a:fillRect/>
          </a:stretch>
        </p:blipFill>
        <p:spPr>
          <a:xfrm>
            <a:off x="4572000" y="1357273"/>
            <a:ext cx="4572000" cy="5500727"/>
          </a:xfrm>
        </p:spPr>
      </p:pic>
      <p:sp>
        <p:nvSpPr>
          <p:cNvPr id="6" name="Прямоугольник 5"/>
          <p:cNvSpPr/>
          <p:nvPr/>
        </p:nvSpPr>
        <p:spPr>
          <a:xfrm>
            <a:off x="467544" y="1142985"/>
            <a:ext cx="4176464" cy="5509200"/>
          </a:xfrm>
          <a:prstGeom prst="rect">
            <a:avLst/>
          </a:prstGeom>
        </p:spPr>
        <p:txBody>
          <a:bodyPr wrap="square">
            <a:spAutoFit/>
          </a:bodyPr>
          <a:lstStyle/>
          <a:p>
            <a:r>
              <a:rPr lang="en-US" sz="1600" dirty="0" smtClean="0"/>
              <a:t>Usually occurs in mild form: the onset of the disease is acute, the body temperature is </a:t>
            </a:r>
            <a:r>
              <a:rPr lang="en-US" sz="1600" dirty="0" err="1" smtClean="0"/>
              <a:t>subfebrile</a:t>
            </a:r>
            <a:r>
              <a:rPr lang="en-US" sz="1600" dirty="0" smtClean="0"/>
              <a:t>. General phenomena (headache, weakness, malaise, aches in the joints) are expressed moderately. The pain in the throat is insignificant. When examining the </a:t>
            </a:r>
            <a:r>
              <a:rPr lang="en-US" sz="1600" dirty="0" err="1" smtClean="0"/>
              <a:t>oropharynx</a:t>
            </a:r>
            <a:r>
              <a:rPr lang="en-US" sz="1600" dirty="0" smtClean="0"/>
              <a:t>: hyperemia of the mucous membrane of the palatine tonsils, palatine arches, soft palate; An increase in palatine tonsils, attacks are absent. Regional lymph nodes are enlarged slightly (up to 1 cm in diameter), moderately painful. In the analysis of blood: a small </a:t>
            </a:r>
            <a:r>
              <a:rPr lang="en-US" sz="1600" dirty="0" err="1" smtClean="0"/>
              <a:t>leukocytosis</a:t>
            </a:r>
            <a:r>
              <a:rPr lang="en-US" sz="1600" dirty="0" smtClean="0"/>
              <a:t>, an increase in ESR. Duration of the disease - 2-3 days. Can end with recovery or change into other forms. Recognize the streptococcal etiology of the disease is important for adequate therapy. Often it is necessary to differentiate catarrhal angina from viral </a:t>
            </a:r>
            <a:r>
              <a:rPr lang="en-US" sz="1600" dirty="0" err="1" smtClean="0"/>
              <a:t>pharyngitis</a:t>
            </a:r>
            <a:r>
              <a:rPr lang="en-US" sz="1600" dirty="0" smtClean="0"/>
              <a:t>, in which, unlike the bacterial process, there is often a cough, there may be a runny nose, there is no increase and soreness of the lymph nodes.</a:t>
            </a:r>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Follicular sore throat.</a:t>
            </a:r>
            <a:endParaRPr lang="ru-RU" dirty="0"/>
          </a:p>
        </p:txBody>
      </p:sp>
      <p:pic>
        <p:nvPicPr>
          <p:cNvPr id="4" name="Содержимое 3" descr="follikuliarnaia.png"/>
          <p:cNvPicPr>
            <a:picLocks noGrp="1" noChangeAspect="1"/>
          </p:cNvPicPr>
          <p:nvPr>
            <p:ph idx="1"/>
          </p:nvPr>
        </p:nvPicPr>
        <p:blipFill>
          <a:blip r:embed="rId2"/>
          <a:stretch>
            <a:fillRect/>
          </a:stretch>
        </p:blipFill>
        <p:spPr>
          <a:xfrm>
            <a:off x="5357818" y="1142984"/>
            <a:ext cx="3786181" cy="5572163"/>
          </a:xfrm>
        </p:spPr>
      </p:pic>
      <p:sp>
        <p:nvSpPr>
          <p:cNvPr id="5" name="Прямоугольник 4"/>
          <p:cNvSpPr/>
          <p:nvPr/>
        </p:nvSpPr>
        <p:spPr>
          <a:xfrm>
            <a:off x="323528" y="1052736"/>
            <a:ext cx="5112568" cy="5909310"/>
          </a:xfrm>
          <a:prstGeom prst="rect">
            <a:avLst/>
          </a:prstGeom>
        </p:spPr>
        <p:txBody>
          <a:bodyPr wrap="square">
            <a:spAutoFit/>
          </a:bodyPr>
          <a:lstStyle/>
          <a:p>
            <a:r>
              <a:rPr lang="en-US" dirty="0" smtClean="0"/>
              <a:t>The condition of patients is moderate and severe: body temperature 38-39 ° C and above, symptoms of intoxication (chills, headache, pain in muscles and joints, pale skin, sleep and appetite disorders) are expressed. Intense pain in the throat. Children may have drowsiness, vomiting, convulsions, stool disruption. With </a:t>
            </a:r>
            <a:r>
              <a:rPr lang="en-US" dirty="0" err="1" smtClean="0"/>
              <a:t>mesopharyngoscopy</a:t>
            </a:r>
            <a:r>
              <a:rPr lang="en-US" dirty="0" smtClean="0"/>
              <a:t>: bright hyperemia and swelling of the mucous membranes of palatine arches and tonsils. The latter are enlarged in size, on the </a:t>
            </a:r>
            <a:r>
              <a:rPr lang="en-US" dirty="0" err="1" smtClean="0"/>
              <a:t>subepithelial</a:t>
            </a:r>
            <a:r>
              <a:rPr lang="en-US" dirty="0" smtClean="0"/>
              <a:t> surface, yellowish elevations (suppurated follicles) are visible. The tongue is white, dry. Regional lymph nodes are enlarged (1 cm in diameter and more), sharply painful. In the blood test: </a:t>
            </a:r>
            <a:r>
              <a:rPr lang="en-US" dirty="0" err="1" smtClean="0"/>
              <a:t>leukocytosis</a:t>
            </a:r>
            <a:r>
              <a:rPr lang="en-US" dirty="0" smtClean="0"/>
              <a:t> more than 12.0 × 109 g / l, </a:t>
            </a:r>
            <a:r>
              <a:rPr lang="en-US" dirty="0" err="1" smtClean="0"/>
              <a:t>neutrophil</a:t>
            </a:r>
            <a:r>
              <a:rPr lang="en-US" dirty="0" smtClean="0"/>
              <a:t> shift of formula to the left, accelerated ESR (20-50 mm / h). In the analysis of urine there may be traces of protein, </a:t>
            </a:r>
            <a:r>
              <a:rPr lang="en-US" dirty="0" err="1" smtClean="0"/>
              <a:t>microhematuria</a:t>
            </a:r>
            <a:r>
              <a:rPr lang="en-US" dirty="0" smtClean="0"/>
              <a:t>. In the first 2-3 days, the symptoms of the disease increase dramatically. From 3-4 days the festering follicles begin to disappear. The duration of the disease is 7-8 days.</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Lacunar</a:t>
            </a:r>
            <a:r>
              <a:rPr lang="en-US" dirty="0" smtClean="0"/>
              <a:t> tonsillitis.</a:t>
            </a:r>
            <a:endParaRPr lang="ru-RU" dirty="0"/>
          </a:p>
        </p:txBody>
      </p:sp>
      <p:pic>
        <p:nvPicPr>
          <p:cNvPr id="4" name="Содержимое 3" descr="lakunarnaia.png"/>
          <p:cNvPicPr>
            <a:picLocks noGrp="1" noChangeAspect="1"/>
          </p:cNvPicPr>
          <p:nvPr>
            <p:ph idx="1"/>
          </p:nvPr>
        </p:nvPicPr>
        <p:blipFill>
          <a:blip r:embed="rId2"/>
          <a:stretch>
            <a:fillRect/>
          </a:stretch>
        </p:blipFill>
        <p:spPr>
          <a:xfrm>
            <a:off x="4929190" y="1142960"/>
            <a:ext cx="4214810" cy="5715040"/>
          </a:xfrm>
        </p:spPr>
      </p:pic>
      <p:sp>
        <p:nvSpPr>
          <p:cNvPr id="6" name="Прямоугольник 5"/>
          <p:cNvSpPr/>
          <p:nvPr/>
        </p:nvSpPr>
        <p:spPr>
          <a:xfrm>
            <a:off x="500034" y="1285860"/>
            <a:ext cx="4572000" cy="4801314"/>
          </a:xfrm>
          <a:prstGeom prst="rect">
            <a:avLst/>
          </a:prstGeom>
        </p:spPr>
        <p:txBody>
          <a:bodyPr>
            <a:spAutoFit/>
          </a:bodyPr>
          <a:lstStyle/>
          <a:p>
            <a:r>
              <a:rPr lang="en-US" dirty="0" smtClean="0"/>
              <a:t>Clinically proceeds as a follicular sore throat. When examining the </a:t>
            </a:r>
            <a:r>
              <a:rPr lang="en-US" dirty="0" err="1" smtClean="0"/>
              <a:t>oropharynx</a:t>
            </a:r>
            <a:r>
              <a:rPr lang="en-US" dirty="0" smtClean="0"/>
              <a:t>: hyperemia of the mucosa of the palatine arch and tonsils. Palatine tonsils are enlarged in size. On their surface there are white-yellow raids located in the mouths of lacunae, they can merge with each other and cover the entire surface, they do not go beyond the tonsils, they are partially removed by a spatula, leaving no bleeding surfaces, rubbed between two spatulas or slides, dissolved in a vessel With water, creating dregs. The process may involve the side grooves of the pharynx, becoming edematous and hyperemic. Changes in laboratory parameters are similar to those in follicular angina. The duration of the disease is 7-8 days.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214422"/>
          </a:xfrm>
        </p:spPr>
        <p:txBody>
          <a:bodyPr/>
          <a:lstStyle/>
          <a:p>
            <a:r>
              <a:rPr lang="en-US" sz="3200" dirty="0" smtClean="0"/>
              <a:t>Ulcerative-Filamentous Angina of </a:t>
            </a:r>
            <a:r>
              <a:rPr lang="en-US" sz="3200" dirty="0" err="1" smtClean="0"/>
              <a:t>Simanovsky</a:t>
            </a:r>
            <a:r>
              <a:rPr lang="en-US" sz="3200" dirty="0" smtClean="0"/>
              <a:t>-</a:t>
            </a:r>
            <a:r>
              <a:rPr lang="en-US" sz="3200" dirty="0" err="1" smtClean="0"/>
              <a:t>Plaut</a:t>
            </a:r>
            <a:r>
              <a:rPr lang="en-US" sz="3200" dirty="0" smtClean="0"/>
              <a:t>-Vincent</a:t>
            </a:r>
            <a:endParaRPr lang="ru-RU" sz="3200" dirty="0"/>
          </a:p>
        </p:txBody>
      </p:sp>
      <p:pic>
        <p:nvPicPr>
          <p:cNvPr id="4" name="Содержимое 3" descr="iazvenno-plenchataia.png"/>
          <p:cNvPicPr>
            <a:picLocks noGrp="1" noChangeAspect="1"/>
          </p:cNvPicPr>
          <p:nvPr>
            <p:ph idx="1"/>
          </p:nvPr>
        </p:nvPicPr>
        <p:blipFill rotWithShape="1">
          <a:blip r:embed="rId2"/>
          <a:srcRect l="15977" t="-1016" r="18094"/>
          <a:stretch/>
        </p:blipFill>
        <p:spPr>
          <a:xfrm>
            <a:off x="6365631" y="1312985"/>
            <a:ext cx="2684584" cy="4402031"/>
          </a:xfrm>
        </p:spPr>
      </p:pic>
      <p:sp>
        <p:nvSpPr>
          <p:cNvPr id="6" name="Прямоугольник 5"/>
          <p:cNvSpPr/>
          <p:nvPr/>
        </p:nvSpPr>
        <p:spPr>
          <a:xfrm>
            <a:off x="500034" y="1142984"/>
            <a:ext cx="5286412" cy="5262979"/>
          </a:xfrm>
          <a:prstGeom prst="rect">
            <a:avLst/>
          </a:prstGeom>
        </p:spPr>
        <p:txBody>
          <a:bodyPr wrap="square">
            <a:spAutoFit/>
          </a:bodyPr>
          <a:lstStyle/>
          <a:p>
            <a:r>
              <a:rPr lang="en-US" sz="1600" dirty="0" smtClean="0"/>
              <a:t>It was first described in 1890 by N.N. </a:t>
            </a:r>
            <a:r>
              <a:rPr lang="en-US" sz="1600" dirty="0" err="1" smtClean="0"/>
              <a:t>Simanovsky</a:t>
            </a:r>
            <a:r>
              <a:rPr lang="en-US" sz="1600" dirty="0" smtClean="0"/>
              <a:t>. In 1898, </a:t>
            </a:r>
            <a:r>
              <a:rPr lang="en-US" sz="1600" dirty="0" err="1" smtClean="0"/>
              <a:t>Plaut</a:t>
            </a:r>
            <a:r>
              <a:rPr lang="en-US" sz="1600" dirty="0" smtClean="0"/>
              <a:t> and Vincent isolated the pathogens of this disease: spindle-shaped rod and spirochete of the oral cavity, which are a conditionally pathogenic flora of the oral cavity. Factors determining the development of the disease are immunodeficiency states, </a:t>
            </a:r>
            <a:r>
              <a:rPr lang="en-US" sz="1600" dirty="0" err="1" smtClean="0"/>
              <a:t>hypovitaminosis</a:t>
            </a:r>
            <a:r>
              <a:rPr lang="en-US" sz="1600" dirty="0" smtClean="0"/>
              <a:t>, </a:t>
            </a:r>
            <a:r>
              <a:rPr lang="en-US" sz="1600" dirty="0" err="1" smtClean="0"/>
              <a:t>cachexia</a:t>
            </a:r>
            <a:r>
              <a:rPr lang="en-US" sz="1600" dirty="0" smtClean="0"/>
              <a:t>, chronic intoxication. Moderate unilateral pain in the throat is characteristic. The temperature reaction is poorly expressed. The phenomena of intoxication are absent. There is regional lymphadenitis on the side of the lesion, bad breath. When </a:t>
            </a:r>
            <a:r>
              <a:rPr lang="en-US" sz="1600" dirty="0" err="1" smtClean="0"/>
              <a:t>mesopharyngoscopy</a:t>
            </a:r>
            <a:r>
              <a:rPr lang="en-US" sz="1600" dirty="0" smtClean="0"/>
              <a:t> (Figure 2): on one of the tonsils there is an ulcer covered with a gray-yellow coating, after removal of which clear edges of the ulcer are determined. Ulceration can extend beyond the tonsils to the soft palate, the oral mucosa, the posterior pharyngeal wall, the vestibular larynx and lead to bleeding, perforation of the palate, and </a:t>
            </a:r>
            <a:r>
              <a:rPr lang="en-US" sz="1600" dirty="0" err="1" smtClean="0"/>
              <a:t>periosteal</a:t>
            </a:r>
            <a:r>
              <a:rPr lang="en-US" sz="1600" dirty="0" smtClean="0"/>
              <a:t> injury. The duration of the disease is 7-12 days. To confirm the diagnosis, a bacteriological study is used (detection of </a:t>
            </a:r>
            <a:r>
              <a:rPr lang="en-US" sz="1600" dirty="0" err="1" smtClean="0"/>
              <a:t>fusospirillic</a:t>
            </a:r>
            <a:r>
              <a:rPr lang="en-US" sz="1600" dirty="0" smtClean="0"/>
              <a:t> flora). In controversial cases, an </a:t>
            </a:r>
            <a:r>
              <a:rPr lang="en-US" sz="1600" dirty="0" err="1" smtClean="0"/>
              <a:t>amygdala</a:t>
            </a:r>
            <a:r>
              <a:rPr lang="en-US" sz="1600" dirty="0" smtClean="0"/>
              <a:t> tissue biopsy is performed at the edge of the ulcer, followed by histological and cytological investigations.</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7558086" cy="928670"/>
          </a:xfrm>
        </p:spPr>
        <p:txBody>
          <a:bodyPr/>
          <a:lstStyle/>
          <a:p>
            <a:r>
              <a:rPr lang="en-US" sz="3600" dirty="0" smtClean="0"/>
              <a:t>Herpetic tonsillitis</a:t>
            </a:r>
            <a:endParaRPr lang="ru-RU" sz="3600" dirty="0"/>
          </a:p>
        </p:txBody>
      </p:sp>
      <p:pic>
        <p:nvPicPr>
          <p:cNvPr id="4" name="Содержимое 3" descr="gerpeticheskaia.png"/>
          <p:cNvPicPr>
            <a:picLocks noGrp="1" noChangeAspect="1"/>
          </p:cNvPicPr>
          <p:nvPr>
            <p:ph idx="1"/>
          </p:nvPr>
        </p:nvPicPr>
        <p:blipFill>
          <a:blip r:embed="rId2"/>
          <a:stretch>
            <a:fillRect/>
          </a:stretch>
        </p:blipFill>
        <p:spPr>
          <a:xfrm>
            <a:off x="6072198" y="1428735"/>
            <a:ext cx="2857488" cy="4683137"/>
          </a:xfrm>
        </p:spPr>
      </p:pic>
      <p:sp>
        <p:nvSpPr>
          <p:cNvPr id="6" name="Прямоугольник 5"/>
          <p:cNvSpPr/>
          <p:nvPr/>
        </p:nvSpPr>
        <p:spPr>
          <a:xfrm>
            <a:off x="357158" y="857232"/>
            <a:ext cx="5643602" cy="5047536"/>
          </a:xfrm>
          <a:prstGeom prst="rect">
            <a:avLst/>
          </a:prstGeom>
        </p:spPr>
        <p:txBody>
          <a:bodyPr wrap="square">
            <a:spAutoFit/>
          </a:bodyPr>
          <a:lstStyle/>
          <a:p>
            <a:r>
              <a:rPr lang="en-US" sz="1400" dirty="0" smtClean="0"/>
              <a:t>The disease begins suddenly, usually with a rise in temperature to (38.5 - 40 ° C). Against the background of the rise in temperature, some patients may experience cramping pain in the abdomen, and possibly the occurrence of vomiting. The high temperature response is maintained, as a rule, for 2 - 4 days, and then falls critically.</a:t>
            </a:r>
          </a:p>
          <a:p>
            <a:r>
              <a:rPr lang="en-US" sz="1400" dirty="0" smtClean="0"/>
              <a:t>Characteristic changes in the oral cavity and </a:t>
            </a:r>
            <a:r>
              <a:rPr lang="en-US" sz="1400" dirty="0" err="1" smtClean="0"/>
              <a:t>oropharynx</a:t>
            </a:r>
            <a:r>
              <a:rPr lang="en-US" sz="1400" dirty="0" smtClean="0"/>
              <a:t>. In the first days of the disease, reddening (hyperemia) of the mucous membrane of the palatine arch, tongue, soft and hard palate, and mucosa of the posterior pharyngeal wall is noted. Almost simultaneously, small papules (nodules) appear on the hyperemic background. The diameter of the papules is 2 - 3 mm. Later, the nodules undergo further evolutionary changes and turn into vesicles filled with cloudy contents.</a:t>
            </a:r>
          </a:p>
          <a:p>
            <a:r>
              <a:rPr lang="en-US" sz="1400" dirty="0" smtClean="0"/>
              <a:t>The number of bubbles, as a rule, ranges from 15 to 20 elements. The appearance of the bubbles in the mouth cavity is accompanied by the attachment of the pain component during the swallowing act. In some cases, there is an intolerable, painful itching, profuse salivation, the oral mucosa easily injures and bleeds. After 3 - 4 days from the moment of its appearance, the vesicles are opened, exposing the defect of the mucous membrane - erosion. The bottom of the erosion is lined with fibrin, which causes its grayish white coating. Complete disappearance of pathological elements in the oral cavity is often observed in 7-10 days of the disease.</a:t>
            </a:r>
          </a:p>
          <a:p>
            <a:r>
              <a:rPr lang="en-US" sz="1400" dirty="0" smtClean="0"/>
              <a:t>A typical sign of herpes sore throat is also an increase in </a:t>
            </a:r>
            <a:r>
              <a:rPr lang="en-US" sz="1400" dirty="0" err="1" smtClean="0"/>
              <a:t>submandibular</a:t>
            </a:r>
            <a:r>
              <a:rPr lang="en-US" sz="1400" dirty="0" smtClean="0"/>
              <a:t>, chin and other groups of lymph nodes.</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857232"/>
          </a:xfrm>
        </p:spPr>
        <p:txBody>
          <a:bodyPr/>
          <a:lstStyle/>
          <a:p>
            <a:pPr algn="ctr"/>
            <a:r>
              <a:rPr lang="en-US" sz="3600" dirty="0" smtClean="0"/>
              <a:t>Diagnostics.</a:t>
            </a:r>
            <a:endParaRPr lang="ru-RU" sz="3600" dirty="0"/>
          </a:p>
        </p:txBody>
      </p:sp>
      <p:sp>
        <p:nvSpPr>
          <p:cNvPr id="3" name="Содержимое 2"/>
          <p:cNvSpPr>
            <a:spLocks noGrp="1"/>
          </p:cNvSpPr>
          <p:nvPr>
            <p:ph idx="1"/>
          </p:nvPr>
        </p:nvSpPr>
        <p:spPr>
          <a:xfrm>
            <a:off x="642910" y="500042"/>
            <a:ext cx="8321578" cy="5855518"/>
          </a:xfrm>
        </p:spPr>
        <p:txBody>
          <a:bodyPr>
            <a:noAutofit/>
          </a:bodyPr>
          <a:lstStyle/>
          <a:p>
            <a:r>
              <a:rPr lang="en-US" sz="1400" dirty="0" smtClean="0">
                <a:latin typeface="Times New Roman" pitchFamily="18" charset="0"/>
                <a:cs typeface="Times New Roman" pitchFamily="18" charset="0"/>
              </a:rPr>
              <a:t>Diagnosis of angina includes:</a:t>
            </a:r>
          </a:p>
          <a:p>
            <a:r>
              <a:rPr lang="en-US" sz="1400" dirty="0" smtClean="0">
                <a:latin typeface="Times New Roman" pitchFamily="18" charset="0"/>
                <a:cs typeface="Times New Roman" pitchFamily="18" charset="0"/>
              </a:rPr>
              <a:t>1) collection of complaints, anamnesis of disease and life;</a:t>
            </a:r>
          </a:p>
          <a:p>
            <a:r>
              <a:rPr lang="en-US" sz="1400" dirty="0" smtClean="0">
                <a:latin typeface="Times New Roman" pitchFamily="18" charset="0"/>
                <a:cs typeface="Times New Roman" pitchFamily="18" charset="0"/>
              </a:rPr>
              <a:t>2) clinical examination of the patient;</a:t>
            </a:r>
          </a:p>
          <a:p>
            <a:r>
              <a:rPr lang="en-US" sz="1400" dirty="0" smtClean="0">
                <a:latin typeface="Times New Roman" pitchFamily="18" charset="0"/>
                <a:cs typeface="Times New Roman" pitchFamily="18" charset="0"/>
              </a:rPr>
              <a:t>3) standard endoscopy of ENT organs;</a:t>
            </a:r>
          </a:p>
          <a:p>
            <a:r>
              <a:rPr lang="en-US" sz="1400" dirty="0" smtClean="0">
                <a:latin typeface="Times New Roman" pitchFamily="18" charset="0"/>
                <a:cs typeface="Times New Roman" pitchFamily="18" charset="0"/>
              </a:rPr>
              <a:t>4) bacteriological examination on BL (</a:t>
            </a:r>
            <a:r>
              <a:rPr lang="en-US" sz="1400" dirty="0" err="1" smtClean="0">
                <a:latin typeface="Times New Roman" pitchFamily="18" charset="0"/>
                <a:cs typeface="Times New Roman" pitchFamily="18" charset="0"/>
              </a:rPr>
              <a:t>Laffler's</a:t>
            </a:r>
            <a:r>
              <a:rPr lang="en-US" sz="1400" dirty="0" smtClean="0">
                <a:latin typeface="Times New Roman" pitchFamily="18" charset="0"/>
                <a:cs typeface="Times New Roman" pitchFamily="18" charset="0"/>
              </a:rPr>
              <a:t> bacillus) - smears from the pharynx and nose to diphtheria (by order No. 950 from 1996, examination for diphtheria for any raids on tonsils and </a:t>
            </a:r>
            <a:r>
              <a:rPr lang="en-US" sz="1400" dirty="0" err="1" smtClean="0">
                <a:latin typeface="Times New Roman" pitchFamily="18" charset="0"/>
                <a:cs typeface="Times New Roman" pitchFamily="18" charset="0"/>
              </a:rPr>
              <a:t>paratonzillitis</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5) a general analysis of blood and urine;</a:t>
            </a:r>
          </a:p>
          <a:p>
            <a:r>
              <a:rPr lang="en-US" sz="1400" dirty="0" smtClean="0">
                <a:latin typeface="Times New Roman" pitchFamily="18" charset="0"/>
                <a:cs typeface="Times New Roman" pitchFamily="18" charset="0"/>
              </a:rPr>
              <a:t> 6) bacteriological study (isolation of the culture of the pathogen from smears from the surface of the tonsils and / or the posterior pharyngeal wall);</a:t>
            </a:r>
          </a:p>
          <a:p>
            <a:r>
              <a:rPr lang="en-US" sz="1400" dirty="0" smtClean="0">
                <a:latin typeface="Times New Roman" pitchFamily="18" charset="0"/>
                <a:cs typeface="Times New Roman" pitchFamily="18" charset="0"/>
              </a:rPr>
              <a:t> 7) Rapid detection of streptococcal antigen by means of test strips from the surface of the tonsils;</a:t>
            </a:r>
          </a:p>
          <a:p>
            <a:r>
              <a:rPr lang="en-US" sz="1400" dirty="0" smtClean="0">
                <a:latin typeface="Times New Roman" pitchFamily="18" charset="0"/>
                <a:cs typeface="Times New Roman" pitchFamily="18" charset="0"/>
              </a:rPr>
              <a:t> 8) </a:t>
            </a:r>
            <a:r>
              <a:rPr lang="en-US" sz="1400" dirty="0" err="1" smtClean="0">
                <a:latin typeface="Times New Roman" pitchFamily="18" charset="0"/>
                <a:cs typeface="Times New Roman" pitchFamily="18" charset="0"/>
              </a:rPr>
              <a:t>immunoserological</a:t>
            </a:r>
            <a:r>
              <a:rPr lang="en-US" sz="1400" dirty="0" smtClean="0">
                <a:latin typeface="Times New Roman" pitchFamily="18" charset="0"/>
                <a:cs typeface="Times New Roman" pitchFamily="18" charset="0"/>
              </a:rPr>
              <a:t> study (determination of anti-</a:t>
            </a:r>
            <a:r>
              <a:rPr lang="en-US" sz="1400" dirty="0" err="1" smtClean="0">
                <a:latin typeface="Times New Roman" pitchFamily="18" charset="0"/>
                <a:cs typeface="Times New Roman" pitchFamily="18" charset="0"/>
              </a:rPr>
              <a:t>streptolysin</a:t>
            </a:r>
            <a:r>
              <a:rPr lang="en-US" sz="1400" dirty="0" smtClean="0">
                <a:latin typeface="Times New Roman" pitchFamily="18" charset="0"/>
                <a:cs typeface="Times New Roman" pitchFamily="18" charset="0"/>
              </a:rPr>
              <a:t> O (ASLO), anti-</a:t>
            </a:r>
            <a:r>
              <a:rPr lang="en-US" sz="1400" dirty="0" err="1" smtClean="0">
                <a:latin typeface="Times New Roman" pitchFamily="18" charset="0"/>
                <a:cs typeface="Times New Roman" pitchFamily="18" charset="0"/>
              </a:rPr>
              <a:t>DNAase</a:t>
            </a:r>
            <a:r>
              <a:rPr lang="en-US" sz="1400" dirty="0" smtClean="0">
                <a:latin typeface="Times New Roman" pitchFamily="18" charset="0"/>
                <a:cs typeface="Times New Roman" pitchFamily="18" charset="0"/>
              </a:rPr>
              <a:t> B or other anti-streptococcal antibodies).</a:t>
            </a:r>
          </a:p>
          <a:p>
            <a:r>
              <a:rPr lang="en-US" sz="1400" dirty="0" smtClean="0">
                <a:latin typeface="Times New Roman" pitchFamily="18" charset="0"/>
                <a:cs typeface="Times New Roman" pitchFamily="18" charset="0"/>
              </a:rPr>
              <a:t> The first four diagnostic measures are mandatory (the standard of medical research in angina), the rest are desirable. A general blood test is performed at the onset of the disease for differential diagnosis of primary and secondary acute tonsillitis.</a:t>
            </a:r>
          </a:p>
          <a:p>
            <a:r>
              <a:rPr lang="en-US" sz="1400" dirty="0" smtClean="0">
                <a:latin typeface="Times New Roman" pitchFamily="18" charset="0"/>
                <a:cs typeface="Times New Roman" pitchFamily="18" charset="0"/>
              </a:rPr>
              <a:t> After the transferred angina, taking into account the risk of complications, the following studies are shown:</a:t>
            </a:r>
          </a:p>
          <a:p>
            <a:r>
              <a:rPr lang="en-US" sz="1400" dirty="0" smtClean="0">
                <a:latin typeface="Times New Roman" pitchFamily="18" charset="0"/>
                <a:cs typeface="Times New Roman" pitchFamily="18" charset="0"/>
              </a:rPr>
              <a:t> 1) a control study of blood and urine;</a:t>
            </a:r>
          </a:p>
          <a:p>
            <a:r>
              <a:rPr lang="en-US" sz="1400" dirty="0" smtClean="0">
                <a:latin typeface="Times New Roman" pitchFamily="18" charset="0"/>
                <a:cs typeface="Times New Roman" pitchFamily="18" charset="0"/>
              </a:rPr>
              <a:t> 2) rheumatic tests (C-reactive protein, ASLO, </a:t>
            </a:r>
            <a:r>
              <a:rPr lang="en-US" sz="1400" dirty="0" err="1" smtClean="0">
                <a:latin typeface="Times New Roman" pitchFamily="18" charset="0"/>
                <a:cs typeface="Times New Roman" pitchFamily="18" charset="0"/>
              </a:rPr>
              <a:t>seromucoid</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3) ECG;</a:t>
            </a:r>
          </a:p>
          <a:p>
            <a:r>
              <a:rPr lang="en-US" sz="1400" dirty="0" smtClean="0">
                <a:latin typeface="Times New Roman" pitchFamily="18" charset="0"/>
                <a:cs typeface="Times New Roman" pitchFamily="18" charset="0"/>
              </a:rPr>
              <a:t> 4) consultations of specialists (according to indications): infectious diseases specialist, therapist, </a:t>
            </a:r>
            <a:r>
              <a:rPr lang="en-US" sz="1400" dirty="0" err="1" smtClean="0">
                <a:latin typeface="Times New Roman" pitchFamily="18" charset="0"/>
                <a:cs typeface="Times New Roman" pitchFamily="18" charset="0"/>
              </a:rPr>
              <a:t>cardiorevmatologist</a:t>
            </a:r>
            <a:r>
              <a:rPr lang="en-US" sz="1400" dirty="0" smtClean="0">
                <a:latin typeface="Times New Roman" pitchFamily="18" charset="0"/>
                <a:cs typeface="Times New Roman" pitchFamily="18" charset="0"/>
              </a:rPr>
              <a:t>, etc. Mandatory examinations at discharge are: examination of ENT organs, obtaining results of bacteriological examination from the pharynx and nose to BL, general analysis of blood and urine on the 7-10th Days of illness.</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Treatment.</a:t>
            </a:r>
            <a:endParaRPr lang="ru-RU" dirty="0"/>
          </a:p>
        </p:txBody>
      </p:sp>
      <p:pic>
        <p:nvPicPr>
          <p:cNvPr id="4" name="Содержимое 3" descr="24236356-effektivnye-narodnye-sredstva-dlya-lecheniya-gemorroya.jpg"/>
          <p:cNvPicPr>
            <a:picLocks noGrp="1" noChangeAspect="1"/>
          </p:cNvPicPr>
          <p:nvPr>
            <p:ph idx="1"/>
          </p:nvPr>
        </p:nvPicPr>
        <p:blipFill>
          <a:blip r:embed="rId2"/>
          <a:stretch>
            <a:fillRect/>
          </a:stretch>
        </p:blipFill>
        <p:spPr>
          <a:xfrm>
            <a:off x="6500826" y="1142984"/>
            <a:ext cx="2443154" cy="3551464"/>
          </a:xfrm>
        </p:spPr>
      </p:pic>
      <p:pic>
        <p:nvPicPr>
          <p:cNvPr id="1026" name="Picture 2" descr="C:\Users\Администратор\Desktop\ангины\2447_enl.jpg"/>
          <p:cNvPicPr>
            <a:picLocks noChangeAspect="1" noChangeArrowheads="1"/>
          </p:cNvPicPr>
          <p:nvPr/>
        </p:nvPicPr>
        <p:blipFill>
          <a:blip r:embed="rId3"/>
          <a:srcRect/>
          <a:stretch>
            <a:fillRect/>
          </a:stretch>
        </p:blipFill>
        <p:spPr bwMode="auto">
          <a:xfrm>
            <a:off x="357158" y="1857364"/>
            <a:ext cx="3234018" cy="2500330"/>
          </a:xfrm>
          <a:prstGeom prst="rect">
            <a:avLst/>
          </a:prstGeom>
          <a:noFill/>
        </p:spPr>
      </p:pic>
      <p:pic>
        <p:nvPicPr>
          <p:cNvPr id="1027" name="Picture 3" descr="C:\Users\Администратор\Desktop\ангины\ot_angini.jpg"/>
          <p:cNvPicPr>
            <a:picLocks noChangeAspect="1" noChangeArrowheads="1"/>
          </p:cNvPicPr>
          <p:nvPr/>
        </p:nvPicPr>
        <p:blipFill>
          <a:blip r:embed="rId4"/>
          <a:srcRect/>
          <a:stretch>
            <a:fillRect/>
          </a:stretch>
        </p:blipFill>
        <p:spPr bwMode="auto">
          <a:xfrm>
            <a:off x="428596" y="4810125"/>
            <a:ext cx="5238750" cy="2047875"/>
          </a:xfrm>
          <a:prstGeom prst="rect">
            <a:avLst/>
          </a:prstGeom>
          <a:noFill/>
        </p:spPr>
      </p:pic>
      <p:pic>
        <p:nvPicPr>
          <p:cNvPr id="1028" name="Picture 4" descr="C:\Users\Администратор\Desktop\ангины\i.jpg"/>
          <p:cNvPicPr>
            <a:picLocks noChangeAspect="1" noChangeArrowheads="1"/>
          </p:cNvPicPr>
          <p:nvPr/>
        </p:nvPicPr>
        <p:blipFill>
          <a:blip r:embed="rId5"/>
          <a:srcRect/>
          <a:stretch>
            <a:fillRect/>
          </a:stretch>
        </p:blipFill>
        <p:spPr bwMode="auto">
          <a:xfrm>
            <a:off x="5810250" y="4714875"/>
            <a:ext cx="3333750" cy="2143125"/>
          </a:xfrm>
          <a:prstGeom prst="rect">
            <a:avLst/>
          </a:prstGeom>
          <a:noFill/>
        </p:spPr>
      </p:pic>
      <p:pic>
        <p:nvPicPr>
          <p:cNvPr id="1029" name="Picture 5" descr="C:\Users\Администратор\Desktop\ангины\small-37881.jpg"/>
          <p:cNvPicPr>
            <a:picLocks noChangeAspect="1" noChangeArrowheads="1"/>
          </p:cNvPicPr>
          <p:nvPr/>
        </p:nvPicPr>
        <p:blipFill>
          <a:blip r:embed="rId6"/>
          <a:srcRect/>
          <a:stretch>
            <a:fillRect/>
          </a:stretch>
        </p:blipFill>
        <p:spPr bwMode="auto">
          <a:xfrm>
            <a:off x="3714744" y="1000108"/>
            <a:ext cx="2714644" cy="37862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en-US" sz="2000" dirty="0" smtClean="0">
                <a:latin typeface="Times New Roman" pitchFamily="18" charset="0"/>
                <a:cs typeface="Times New Roman" pitchFamily="18" charset="0"/>
              </a:rPr>
              <a:t>1. Home or stationary treatment, depending on the severity of the patient, social conditions. Hospitalization is carried out in an infectious hospital. In severe and moderately severe angina, when there is febrile body temperature, severe symptoms of intoxication - headache, weakness, abdominal pain, vomiting, shows infusion therapy and constant observation by a doctor.</a:t>
            </a:r>
          </a:p>
          <a:p>
            <a:r>
              <a:rPr lang="en-US" sz="2000" dirty="0" smtClean="0">
                <a:latin typeface="Times New Roman" pitchFamily="18" charset="0"/>
                <a:cs typeface="Times New Roman" pitchFamily="18" charset="0"/>
              </a:rPr>
              <a:t>2. Isolation of the patient (especially from children in the family).</a:t>
            </a:r>
          </a:p>
          <a:p>
            <a:r>
              <a:rPr lang="en-US" sz="2000" dirty="0" smtClean="0">
                <a:latin typeface="Times New Roman" pitchFamily="18" charset="0"/>
                <a:cs typeface="Times New Roman" pitchFamily="18" charset="0"/>
              </a:rPr>
              <a:t> 3. Bed rest to reduce the load on the myocardium.</a:t>
            </a:r>
          </a:p>
          <a:p>
            <a:r>
              <a:rPr lang="en-US" sz="2000" dirty="0" smtClean="0">
                <a:latin typeface="Times New Roman" pitchFamily="18" charset="0"/>
                <a:cs typeface="Times New Roman" pitchFamily="18" charset="0"/>
              </a:rPr>
              <a:t> 4. Gentle milk-vegetable </a:t>
            </a:r>
            <a:r>
              <a:rPr lang="en-US" sz="2000" dirty="0" err="1" smtClean="0">
                <a:latin typeface="Times New Roman" pitchFamily="18" charset="0"/>
                <a:cs typeface="Times New Roman" pitchFamily="18" charset="0"/>
              </a:rPr>
              <a:t>vitaminized</a:t>
            </a:r>
            <a:r>
              <a:rPr lang="en-US" sz="2000" dirty="0" smtClean="0">
                <a:latin typeface="Times New Roman" pitchFamily="18" charset="0"/>
                <a:cs typeface="Times New Roman" pitchFamily="18" charset="0"/>
              </a:rPr>
              <a:t> diet, it is necessary to exclude sharp, rough food - crackers, nuts, smoked sausages.</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1000108"/>
            <a:ext cx="7772400" cy="5355452"/>
          </a:xfrm>
        </p:spPr>
        <p:txBody>
          <a:bodyPr>
            <a:noAutofit/>
          </a:bodyPr>
          <a:lstStyle/>
          <a:p>
            <a:r>
              <a:rPr lang="en-US" sz="1800" dirty="0" smtClean="0">
                <a:latin typeface="Times New Roman" pitchFamily="18" charset="0"/>
                <a:cs typeface="Times New Roman" pitchFamily="18" charset="0"/>
              </a:rPr>
              <a:t>5. Antibiotic therapy. Given the natural high sensitivity of streptococcus to </a:t>
            </a:r>
            <a:r>
              <a:rPr lang="en-US" sz="1800" dirty="0" err="1" smtClean="0">
                <a:latin typeface="Times New Roman" pitchFamily="18" charset="0"/>
                <a:cs typeface="Times New Roman" pitchFamily="18" charset="0"/>
              </a:rPr>
              <a:t>penicillins</a:t>
            </a:r>
            <a:r>
              <a:rPr lang="en-US" sz="1800" dirty="0" smtClean="0">
                <a:latin typeface="Times New Roman" pitchFamily="18" charset="0"/>
                <a:cs typeface="Times New Roman" pitchFamily="18" charset="0"/>
              </a:rPr>
              <a:t>, penicillin drugs are used: </a:t>
            </a:r>
            <a:r>
              <a:rPr lang="en-US" sz="1800" b="1" i="1" dirty="0" err="1" smtClean="0">
                <a:latin typeface="Times New Roman" pitchFamily="18" charset="0"/>
                <a:cs typeface="Times New Roman" pitchFamily="18" charset="0"/>
              </a:rPr>
              <a:t>noxymethylpenicillin</a:t>
            </a:r>
            <a:r>
              <a:rPr lang="en-US" sz="1800" b="1" i="1" dirty="0" smtClean="0">
                <a:latin typeface="Times New Roman" pitchFamily="18" charset="0"/>
                <a:cs typeface="Times New Roman" pitchFamily="18" charset="0"/>
              </a:rPr>
              <a:t> 100 mg / kg / day in 4 doses, amoxicillin 30-60 mg / kg / day in 3 doses of 10 days.</a:t>
            </a:r>
            <a:endParaRPr lang="ru-RU" sz="1800" b="1" i="1"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You can use </a:t>
            </a:r>
            <a:r>
              <a:rPr lang="en-US" sz="1800" dirty="0" err="1" smtClean="0">
                <a:latin typeface="Times New Roman" pitchFamily="18" charset="0"/>
                <a:cs typeface="Times New Roman" pitchFamily="18" charset="0"/>
              </a:rPr>
              <a:t>cephalosporins</a:t>
            </a:r>
            <a:r>
              <a:rPr lang="en-US" sz="1800" dirty="0" smtClean="0">
                <a:latin typeface="Times New Roman" pitchFamily="18" charset="0"/>
                <a:cs typeface="Times New Roman" pitchFamily="18" charset="0"/>
              </a:rPr>
              <a:t> 1-2 generation: </a:t>
            </a:r>
            <a:r>
              <a:rPr lang="en-US" sz="1800" b="1" i="1" dirty="0" err="1" smtClean="0">
                <a:latin typeface="Times New Roman" pitchFamily="18" charset="0"/>
                <a:cs typeface="Times New Roman" pitchFamily="18" charset="0"/>
              </a:rPr>
              <a:t>cefadroxil</a:t>
            </a:r>
            <a:r>
              <a:rPr lang="en-US" sz="1800" b="1" i="1" dirty="0" smtClean="0">
                <a:latin typeface="Times New Roman" pitchFamily="18" charset="0"/>
                <a:cs typeface="Times New Roman" pitchFamily="18" charset="0"/>
              </a:rPr>
              <a:t> 30 mg / kg / day in 3 doses,</a:t>
            </a:r>
            <a:r>
              <a:rPr lang="ru-RU" sz="1800" b="1" i="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cefuroxime </a:t>
            </a:r>
            <a:r>
              <a:rPr lang="en-US" sz="1800" b="1" i="1" dirty="0" err="1" smtClean="0">
                <a:latin typeface="Times New Roman" pitchFamily="18" charset="0"/>
                <a:cs typeface="Times New Roman" pitchFamily="18" charset="0"/>
              </a:rPr>
              <a:t>axetil</a:t>
            </a:r>
            <a:r>
              <a:rPr lang="en-US" sz="1800" b="1" i="1" dirty="0" smtClean="0">
                <a:latin typeface="Times New Roman" pitchFamily="18" charset="0"/>
                <a:cs typeface="Times New Roman" pitchFamily="18" charset="0"/>
              </a:rPr>
              <a:t> to children 20 mg / kg / day 2 times a day, adults - 500 mg 2 times a day.</a:t>
            </a:r>
            <a:r>
              <a:rPr lang="en-US" sz="1800" dirty="0" smtClean="0">
                <a:latin typeface="Times New Roman" pitchFamily="18" charset="0"/>
                <a:cs typeface="Times New Roman" pitchFamily="18" charset="0"/>
              </a:rPr>
              <a:t> In the presence of allergic reactions to the above mentioned drugs, macrolides are prescribed: </a:t>
            </a:r>
            <a:r>
              <a:rPr lang="en-US" sz="1800" b="1" i="1" dirty="0" smtClean="0">
                <a:latin typeface="Times New Roman" pitchFamily="18" charset="0"/>
                <a:cs typeface="Times New Roman" pitchFamily="18" charset="0"/>
              </a:rPr>
              <a:t>azithromycin 10 mg / kg / day in 1 reception 5 days, clarithromycin 15 mg / kg / day in 2 divided doses 10 days, </a:t>
            </a:r>
            <a:r>
              <a:rPr lang="en-US" sz="1800" b="1" i="1" dirty="0" err="1" smtClean="0">
                <a:latin typeface="Times New Roman" pitchFamily="18" charset="0"/>
                <a:cs typeface="Times New Roman" pitchFamily="18" charset="0"/>
              </a:rPr>
              <a:t>roxithromycin</a:t>
            </a:r>
            <a:r>
              <a:rPr lang="en-US" sz="1800" b="1" i="1" dirty="0" smtClean="0">
                <a:latin typeface="Times New Roman" pitchFamily="18" charset="0"/>
                <a:cs typeface="Times New Roman" pitchFamily="18" charset="0"/>
              </a:rPr>
              <a:t> 5 mg / kg / day 2 times a day, </a:t>
            </a:r>
            <a:r>
              <a:rPr lang="en-US" sz="1800" b="1" i="1" dirty="0" err="1" smtClean="0">
                <a:latin typeface="Times New Roman" pitchFamily="18" charset="0"/>
                <a:cs typeface="Times New Roman" pitchFamily="18" charset="0"/>
              </a:rPr>
              <a:t>midecamycin</a:t>
            </a:r>
            <a:r>
              <a:rPr lang="en-US" sz="1800" b="1" i="1" dirty="0" smtClean="0">
                <a:latin typeface="Times New Roman" pitchFamily="18" charset="0"/>
                <a:cs typeface="Times New Roman" pitchFamily="18" charset="0"/>
              </a:rPr>
              <a:t> 50 Mg / kg / day 3 times a day, </a:t>
            </a:r>
            <a:r>
              <a:rPr lang="en-US" sz="1800" b="1" i="1" dirty="0" err="1" smtClean="0">
                <a:latin typeface="Times New Roman" pitchFamily="18" charset="0"/>
                <a:cs typeface="Times New Roman" pitchFamily="18" charset="0"/>
              </a:rPr>
              <a:t>josamycin</a:t>
            </a:r>
            <a:r>
              <a:rPr lang="en-US" sz="1800" b="1" i="1" dirty="0" smtClean="0">
                <a:latin typeface="Times New Roman" pitchFamily="18" charset="0"/>
                <a:cs typeface="Times New Roman" pitchFamily="18" charset="0"/>
              </a:rPr>
              <a:t> 30-50 mg / kg / day 3 times a day for 10 days</a:t>
            </a:r>
            <a:r>
              <a:rPr lang="en-US" sz="1800" dirty="0" smtClean="0">
                <a:latin typeface="Times New Roman" pitchFamily="18" charset="0"/>
                <a:cs typeface="Times New Roman" pitchFamily="18" charset="0"/>
              </a:rPr>
              <a:t>. If the patient received antibiotics in the previous month, the drug of choice is </a:t>
            </a:r>
            <a:r>
              <a:rPr lang="en-US" sz="1800" b="1" i="1" dirty="0" smtClean="0">
                <a:latin typeface="Times New Roman" pitchFamily="18" charset="0"/>
                <a:cs typeface="Times New Roman" pitchFamily="18" charset="0"/>
              </a:rPr>
              <a:t>amoxicillin with </a:t>
            </a:r>
            <a:r>
              <a:rPr lang="en-US" sz="1800" b="1" i="1" dirty="0" err="1" smtClean="0">
                <a:latin typeface="Times New Roman" pitchFamily="18" charset="0"/>
                <a:cs typeface="Times New Roman" pitchFamily="18" charset="0"/>
              </a:rPr>
              <a:t>clavulanic</a:t>
            </a:r>
            <a:r>
              <a:rPr lang="en-US" sz="1800" b="1" i="1" dirty="0" smtClean="0">
                <a:latin typeface="Times New Roman" pitchFamily="18" charset="0"/>
                <a:cs typeface="Times New Roman" pitchFamily="18" charset="0"/>
              </a:rPr>
              <a:t> acid 40 mg / kg / day in 2-3 doses of 10 days</a:t>
            </a:r>
            <a:r>
              <a:rPr lang="en-US" sz="1800" dirty="0" smtClean="0">
                <a:latin typeface="Times New Roman" pitchFamily="18" charset="0"/>
                <a:cs typeface="Times New Roman" pitchFamily="18" charset="0"/>
              </a:rPr>
              <a:t>. The method of administration of the drug depends on the severity of the disease: in severe cases (severe symptoms of intoxication in the form of febrile fever, </a:t>
            </a:r>
            <a:r>
              <a:rPr lang="en-US" sz="1800" dirty="0" err="1" smtClean="0">
                <a:latin typeface="Times New Roman" pitchFamily="18" charset="0"/>
                <a:cs typeface="Times New Roman" pitchFamily="18" charset="0"/>
              </a:rPr>
              <a:t>adynamia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dyspnea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parenteral</a:t>
            </a:r>
            <a:r>
              <a:rPr lang="en-US" sz="1800" dirty="0" smtClean="0">
                <a:latin typeface="Times New Roman" pitchFamily="18" charset="0"/>
                <a:cs typeface="Times New Roman" pitchFamily="18" charset="0"/>
              </a:rPr>
              <a:t> drugs are given (IV, IM). The same method of administration is indicated for swallowing disorders caused by a pain syndrome or a child's unwillingness to drink a medicine.</a:t>
            </a:r>
            <a:endParaRPr lang="ru-RU"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714356"/>
            <a:ext cx="7772400" cy="5641204"/>
          </a:xfrm>
        </p:spPr>
        <p:txBody>
          <a:bodyPr>
            <a:normAutofit fontScale="92500" lnSpcReduction="20000"/>
          </a:bodyPr>
          <a:lstStyle/>
          <a:p>
            <a:r>
              <a:rPr lang="en-US" dirty="0" smtClean="0"/>
              <a:t>6. </a:t>
            </a:r>
            <a:r>
              <a:rPr lang="en-US" dirty="0" err="1" smtClean="0"/>
              <a:t>Detoxication</a:t>
            </a:r>
            <a:r>
              <a:rPr lang="en-US" dirty="0" smtClean="0"/>
              <a:t> therapy.</a:t>
            </a:r>
          </a:p>
          <a:p>
            <a:r>
              <a:rPr lang="en-US" dirty="0" smtClean="0"/>
              <a:t> With a mild course of the disease - abundant warm drink: cranberry, cranberry fruit, mineral water, compotes. With severe course and development of complications - infusion therapy (glucose-salt solutions).</a:t>
            </a:r>
          </a:p>
          <a:p>
            <a:r>
              <a:rPr lang="en-US" dirty="0" smtClean="0"/>
              <a:t>7. Non-steroidal anti-inflammatory agents as antipyretic and analgesic agents: </a:t>
            </a:r>
            <a:r>
              <a:rPr lang="en-US" b="1" i="1" dirty="0" err="1" smtClean="0"/>
              <a:t>Paracetamol</a:t>
            </a:r>
            <a:r>
              <a:rPr lang="en-US" b="1" i="1" dirty="0" smtClean="0"/>
              <a:t> 10 mg / kg, ibuprofen 5-10 mg / kg (</a:t>
            </a:r>
            <a:r>
              <a:rPr lang="en-US" b="1" i="1" dirty="0" err="1" smtClean="0"/>
              <a:t>nurofen</a:t>
            </a:r>
            <a:r>
              <a:rPr lang="en-US" b="1" i="1" dirty="0" smtClean="0"/>
              <a:t>), </a:t>
            </a:r>
            <a:r>
              <a:rPr lang="en-US" b="1" i="1" dirty="0" err="1" smtClean="0"/>
              <a:t>ketoprofen</a:t>
            </a:r>
            <a:r>
              <a:rPr lang="en-US" b="1" i="1" dirty="0" smtClean="0"/>
              <a:t> (</a:t>
            </a:r>
            <a:r>
              <a:rPr lang="en-US" b="1" i="1" dirty="0" err="1" smtClean="0"/>
              <a:t>ketonal</a:t>
            </a:r>
            <a:r>
              <a:rPr lang="en-US" b="1" i="1" dirty="0" smtClean="0"/>
              <a:t>, </a:t>
            </a:r>
            <a:r>
              <a:rPr lang="en-US" b="1" i="1" dirty="0" err="1" smtClean="0"/>
              <a:t>ketones</a:t>
            </a:r>
            <a:r>
              <a:rPr lang="en-US" b="1" i="1" dirty="0" smtClean="0"/>
              <a:t>), </a:t>
            </a:r>
            <a:r>
              <a:rPr lang="en-US" b="1" i="1" dirty="0" err="1" smtClean="0"/>
              <a:t>cefecon</a:t>
            </a:r>
            <a:r>
              <a:rPr lang="en-US" b="1" i="1" dirty="0" smtClean="0"/>
              <a:t> D (suppositories), </a:t>
            </a:r>
            <a:r>
              <a:rPr lang="en-US" b="1" i="1" dirty="0" err="1" smtClean="0"/>
              <a:t>analgin</a:t>
            </a:r>
            <a:r>
              <a:rPr lang="en-US" b="1" i="1" dirty="0" smtClean="0"/>
              <a:t> 50% 0.1 ml / year Life. 8. Antihistamines are prescribed only to patients with a tendency to allergic reactions (</a:t>
            </a:r>
            <a:r>
              <a:rPr lang="en-US" b="1" i="1" dirty="0" err="1" smtClean="0"/>
              <a:t>loratadine</a:t>
            </a:r>
            <a:r>
              <a:rPr lang="en-US" b="1" i="1" dirty="0" smtClean="0"/>
              <a:t>, </a:t>
            </a:r>
            <a:r>
              <a:rPr lang="en-US" b="1" i="1" dirty="0" err="1" smtClean="0"/>
              <a:t>desloratadine</a:t>
            </a:r>
            <a:r>
              <a:rPr lang="en-US" b="1" i="1" dirty="0" smtClean="0"/>
              <a:t>, </a:t>
            </a:r>
            <a:r>
              <a:rPr lang="en-US" b="1" i="1" dirty="0" err="1" smtClean="0"/>
              <a:t>cytisine</a:t>
            </a:r>
            <a:r>
              <a:rPr lang="en-US" b="1" i="1" dirty="0" smtClean="0"/>
              <a:t>).</a:t>
            </a:r>
            <a:endParaRPr lang="ru-RU"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Acute tonsillitis primary (Angina).</a:t>
            </a:r>
            <a:endParaRPr lang="ru-RU" dirty="0"/>
          </a:p>
        </p:txBody>
      </p:sp>
      <p:pic>
        <p:nvPicPr>
          <p:cNvPr id="6" name="Содержимое 5" descr="nebo-410.jpg"/>
          <p:cNvPicPr>
            <a:picLocks noGrp="1" noChangeAspect="1"/>
          </p:cNvPicPr>
          <p:nvPr>
            <p:ph idx="1"/>
          </p:nvPr>
        </p:nvPicPr>
        <p:blipFill>
          <a:blip r:embed="rId2"/>
          <a:stretch>
            <a:fillRect/>
          </a:stretch>
        </p:blipFill>
        <p:spPr>
          <a:xfrm>
            <a:off x="357158" y="1571612"/>
            <a:ext cx="8215370" cy="478634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642918"/>
            <a:ext cx="7772400" cy="5712642"/>
          </a:xfrm>
        </p:spPr>
        <p:txBody>
          <a:bodyPr>
            <a:noAutofit/>
          </a:bodyPr>
          <a:lstStyle/>
          <a:p>
            <a:r>
              <a:rPr lang="en-US" sz="1600" dirty="0" smtClean="0"/>
              <a:t>9. Local anti-inflammatory treatment includes:</a:t>
            </a:r>
          </a:p>
          <a:p>
            <a:r>
              <a:rPr lang="en-US" sz="1600" dirty="0" smtClean="0"/>
              <a:t> Rinsing of the </a:t>
            </a:r>
            <a:r>
              <a:rPr lang="en-US" sz="1600" dirty="0" err="1" smtClean="0"/>
              <a:t>oropharynx</a:t>
            </a:r>
            <a:r>
              <a:rPr lang="en-US" sz="1600" dirty="0" smtClean="0"/>
              <a:t> with 2% alkaline or saline solutions (1 teaspoon of soda or salt per glass of water), calendula, sage, chamomile, </a:t>
            </a:r>
            <a:r>
              <a:rPr lang="en-US" sz="1600" dirty="0" err="1" smtClean="0"/>
              <a:t>caragane</a:t>
            </a:r>
            <a:r>
              <a:rPr lang="en-US" sz="1600" dirty="0" smtClean="0"/>
              <a:t>, </a:t>
            </a:r>
            <a:r>
              <a:rPr lang="en-US" sz="1600" dirty="0" err="1" smtClean="0"/>
              <a:t>kashkara</a:t>
            </a:r>
            <a:r>
              <a:rPr lang="en-US" sz="1600" dirty="0" smtClean="0"/>
              <a:t> (1-2 tablespoons of vegetable raw materials per cup of boiling water). It is possible to use topical antiseptics and anesthetics in the form of ready-made dosage forms.</a:t>
            </a:r>
          </a:p>
          <a:p>
            <a:r>
              <a:rPr lang="en-US" sz="1600" dirty="0" smtClean="0"/>
              <a:t>     The weak analgesic effect of these drugs is carried out at the expense of menthol, the stronger is due to </a:t>
            </a:r>
            <a:r>
              <a:rPr lang="en-US" sz="1600" dirty="0" err="1" smtClean="0"/>
              <a:t>lidocaine</a:t>
            </a:r>
            <a:r>
              <a:rPr lang="en-US" sz="1600" dirty="0" smtClean="0"/>
              <a:t>, very good anesthesia is achieved with the help of local non-steroidal anti-inflammatory drugs (</a:t>
            </a:r>
            <a:r>
              <a:rPr lang="en-US" sz="1600" dirty="0" err="1" smtClean="0"/>
              <a:t>flurbiprofen</a:t>
            </a:r>
            <a:r>
              <a:rPr lang="en-US" sz="1600" dirty="0" smtClean="0"/>
              <a:t>), which are allowed to be used only from 18 years of age. The antiseptic action of local medicines depends on the composition of the components included in it (indicated below in parentheses).</a:t>
            </a:r>
          </a:p>
          <a:p>
            <a:r>
              <a:rPr lang="en-US" sz="1600" dirty="0" smtClean="0"/>
              <a:t> Analgesics and antiseptics: Anti-angina (</a:t>
            </a:r>
            <a:r>
              <a:rPr lang="en-US" sz="1600" dirty="0" err="1" smtClean="0"/>
              <a:t>chlorhexidine</a:t>
            </a:r>
            <a:r>
              <a:rPr lang="en-US" sz="1600" dirty="0" smtClean="0"/>
              <a:t>, </a:t>
            </a:r>
            <a:r>
              <a:rPr lang="en-US" sz="1600" dirty="0" err="1" smtClean="0"/>
              <a:t>tetracaine</a:t>
            </a:r>
            <a:r>
              <a:rPr lang="en-US" sz="1600" dirty="0" smtClean="0"/>
              <a:t>, ascorbic acid), </a:t>
            </a:r>
            <a:r>
              <a:rPr lang="en-US" sz="1600" dirty="0" err="1" smtClean="0"/>
              <a:t>Hexaliz</a:t>
            </a:r>
            <a:r>
              <a:rPr lang="en-US" sz="1600" dirty="0" smtClean="0"/>
              <a:t> (</a:t>
            </a:r>
            <a:r>
              <a:rPr lang="en-US" sz="1600" dirty="0" err="1" smtClean="0"/>
              <a:t>biclotimol</a:t>
            </a:r>
            <a:r>
              <a:rPr lang="en-US" sz="1600" dirty="0" smtClean="0"/>
              <a:t>, </a:t>
            </a:r>
            <a:r>
              <a:rPr lang="en-US" sz="1600" dirty="0" err="1" smtClean="0"/>
              <a:t>enoxolone</a:t>
            </a:r>
            <a:r>
              <a:rPr lang="en-US" sz="1600" dirty="0" smtClean="0"/>
              <a:t>, </a:t>
            </a:r>
            <a:r>
              <a:rPr lang="en-US" sz="1600" dirty="0" err="1" smtClean="0"/>
              <a:t>lysozyme</a:t>
            </a:r>
            <a:r>
              <a:rPr lang="en-US" sz="1600" dirty="0" smtClean="0"/>
              <a:t>), </a:t>
            </a:r>
            <a:r>
              <a:rPr lang="en-US" sz="1600" dirty="0" err="1" smtClean="0"/>
              <a:t>Hexaspree</a:t>
            </a:r>
            <a:r>
              <a:rPr lang="en-US" sz="1600" dirty="0" smtClean="0"/>
              <a:t> (</a:t>
            </a:r>
            <a:r>
              <a:rPr lang="en-US" sz="1600" dirty="0" err="1" smtClean="0"/>
              <a:t>biclotimol</a:t>
            </a:r>
            <a:r>
              <a:rPr lang="en-US" sz="1600" dirty="0" smtClean="0"/>
              <a:t>), </a:t>
            </a:r>
            <a:r>
              <a:rPr lang="en-US" sz="1600" dirty="0" err="1" smtClean="0"/>
              <a:t>Grammidine</a:t>
            </a:r>
            <a:r>
              <a:rPr lang="en-US" sz="1600" dirty="0" smtClean="0"/>
              <a:t> (gramicidin, anesthetic), Drill (</a:t>
            </a:r>
            <a:r>
              <a:rPr lang="en-US" sz="1600" dirty="0" err="1" smtClean="0"/>
              <a:t>chlorhexidine</a:t>
            </a:r>
            <a:r>
              <a:rPr lang="en-US" sz="1600" dirty="0" smtClean="0"/>
              <a:t>, </a:t>
            </a:r>
            <a:r>
              <a:rPr lang="en-US" sz="1600" dirty="0" err="1" smtClean="0"/>
              <a:t>tetraquin</a:t>
            </a:r>
            <a:r>
              <a:rPr lang="en-US" sz="1600" dirty="0" smtClean="0"/>
              <a:t>), </a:t>
            </a:r>
            <a:r>
              <a:rPr lang="en-US" sz="1600" dirty="0" err="1" smtClean="0"/>
              <a:t>Cameton</a:t>
            </a:r>
            <a:r>
              <a:rPr lang="en-US" sz="1600" dirty="0" smtClean="0"/>
              <a:t> , Menthol, eucalyptus), </a:t>
            </a:r>
            <a:r>
              <a:rPr lang="en-US" sz="1600" dirty="0" err="1" smtClean="0"/>
              <a:t>Koldakt</a:t>
            </a:r>
            <a:r>
              <a:rPr lang="en-US" sz="1600" dirty="0" smtClean="0"/>
              <a:t> </a:t>
            </a:r>
            <a:r>
              <a:rPr lang="en-US" sz="1600" dirty="0" err="1" smtClean="0"/>
              <a:t>lorpils</a:t>
            </a:r>
            <a:r>
              <a:rPr lang="en-US" sz="1600" dirty="0" smtClean="0"/>
              <a:t> (</a:t>
            </a:r>
            <a:r>
              <a:rPr lang="en-US" sz="1600" dirty="0" err="1" smtClean="0"/>
              <a:t>amylmetacrezole</a:t>
            </a:r>
            <a:r>
              <a:rPr lang="en-US" sz="1600" dirty="0" smtClean="0"/>
              <a:t>, </a:t>
            </a:r>
            <a:r>
              <a:rPr lang="en-US" sz="1600" dirty="0" err="1" smtClean="0"/>
              <a:t>dichlorobenzyl</a:t>
            </a:r>
            <a:r>
              <a:rPr lang="en-US" sz="1600" dirty="0" smtClean="0"/>
              <a:t>), Neo-</a:t>
            </a:r>
            <a:r>
              <a:rPr lang="en-US" sz="1600" dirty="0" err="1" smtClean="0"/>
              <a:t>angin</a:t>
            </a:r>
            <a:r>
              <a:rPr lang="en-US" sz="1600" dirty="0" smtClean="0"/>
              <a:t> H (amyl </a:t>
            </a:r>
            <a:r>
              <a:rPr lang="en-US" sz="1600" dirty="0" err="1" smtClean="0"/>
              <a:t>methacresol</a:t>
            </a:r>
            <a:r>
              <a:rPr lang="en-US" sz="1600" dirty="0" smtClean="0"/>
              <a:t>, menthol), </a:t>
            </a:r>
            <a:r>
              <a:rPr lang="en-US" sz="1600" dirty="0" err="1" smtClean="0"/>
              <a:t>Pectussin</a:t>
            </a:r>
            <a:r>
              <a:rPr lang="en-US" sz="1600" dirty="0" smtClean="0"/>
              <a:t> (menthol, eucalyptus), </a:t>
            </a:r>
            <a:r>
              <a:rPr lang="en-US" sz="1600" dirty="0" err="1" smtClean="0"/>
              <a:t>Sepptole</a:t>
            </a:r>
            <a:r>
              <a:rPr lang="en-US" sz="1600" dirty="0" smtClean="0"/>
              <a:t> (</a:t>
            </a:r>
            <a:r>
              <a:rPr lang="en-US" sz="1600" dirty="0" err="1" smtClean="0"/>
              <a:t>benzalkonium</a:t>
            </a:r>
            <a:r>
              <a:rPr lang="en-US" sz="1600" dirty="0" smtClean="0"/>
              <a:t>, menthol, essential oils), </a:t>
            </a:r>
            <a:r>
              <a:rPr lang="en-US" sz="1600" dirty="0" err="1" smtClean="0"/>
              <a:t>Septogal</a:t>
            </a:r>
            <a:r>
              <a:rPr lang="en-US" sz="1600" dirty="0" smtClean="0"/>
              <a:t> (</a:t>
            </a:r>
            <a:r>
              <a:rPr lang="en-US" sz="1600" dirty="0" err="1" smtClean="0"/>
              <a:t>benzalkonium</a:t>
            </a:r>
            <a:r>
              <a:rPr lang="en-US" sz="1600" dirty="0" smtClean="0"/>
              <a:t>, menthol, ether Oils), </a:t>
            </a:r>
            <a:r>
              <a:rPr lang="en-US" sz="1600" dirty="0" err="1" smtClean="0"/>
              <a:t>Strepsils</a:t>
            </a:r>
            <a:r>
              <a:rPr lang="en-US" sz="1600" dirty="0" smtClean="0"/>
              <a:t> with </a:t>
            </a:r>
            <a:r>
              <a:rPr lang="en-US" sz="1600" dirty="0" err="1" smtClean="0"/>
              <a:t>lidocaine</a:t>
            </a:r>
            <a:r>
              <a:rPr lang="en-US" sz="1600" dirty="0" smtClean="0"/>
              <a:t> (</a:t>
            </a:r>
            <a:r>
              <a:rPr lang="en-US" sz="1600" dirty="0" err="1" smtClean="0"/>
              <a:t>amylmetacresol</a:t>
            </a:r>
            <a:r>
              <a:rPr lang="en-US" sz="1600" dirty="0" smtClean="0"/>
              <a:t>), </a:t>
            </a:r>
            <a:r>
              <a:rPr lang="en-US" sz="1600" dirty="0" err="1" smtClean="0"/>
              <a:t>Strepfen</a:t>
            </a:r>
            <a:r>
              <a:rPr lang="en-US" sz="1600" dirty="0" smtClean="0"/>
              <a:t> (</a:t>
            </a:r>
            <a:r>
              <a:rPr lang="en-US" sz="1600" dirty="0" err="1" smtClean="0"/>
              <a:t>flurbiprof</a:t>
            </a:r>
            <a:r>
              <a:rPr lang="en-US" sz="1600" dirty="0" smtClean="0"/>
              <a:t> (</a:t>
            </a:r>
            <a:r>
              <a:rPr lang="en-US" sz="1600" dirty="0" err="1" smtClean="0"/>
              <a:t>Benzodamine</a:t>
            </a:r>
            <a:r>
              <a:rPr lang="en-US" sz="1600" dirty="0" smtClean="0"/>
              <a:t>, menthol), </a:t>
            </a:r>
            <a:r>
              <a:rPr lang="en-US" sz="1600" dirty="0" err="1" smtClean="0"/>
              <a:t>TeraFlu</a:t>
            </a:r>
            <a:r>
              <a:rPr lang="en-US" sz="1600" dirty="0" smtClean="0"/>
              <a:t> </a:t>
            </a:r>
            <a:r>
              <a:rPr lang="en-US" sz="1600" dirty="0" err="1" smtClean="0"/>
              <a:t>Lar</a:t>
            </a:r>
            <a:r>
              <a:rPr lang="en-US" sz="1600" dirty="0" smtClean="0"/>
              <a:t> (</a:t>
            </a:r>
            <a:r>
              <a:rPr lang="en-US" sz="1600" dirty="0" err="1" smtClean="0"/>
              <a:t>benzoxonium</a:t>
            </a:r>
            <a:r>
              <a:rPr lang="en-US" sz="1600" dirty="0" smtClean="0"/>
              <a:t> chloride, </a:t>
            </a:r>
            <a:r>
              <a:rPr lang="en-US" sz="1600" dirty="0" err="1" smtClean="0"/>
              <a:t>lidocaine</a:t>
            </a:r>
            <a:r>
              <a:rPr lang="en-US" sz="1600" dirty="0" smtClean="0"/>
              <a:t>), Antiseptics: </a:t>
            </a:r>
            <a:r>
              <a:rPr lang="en-US" sz="1600" dirty="0" err="1" smtClean="0"/>
              <a:t>Bioparox</a:t>
            </a:r>
            <a:r>
              <a:rPr lang="en-US" sz="1600" dirty="0" smtClean="0"/>
              <a:t> (antibiotic </a:t>
            </a:r>
            <a:r>
              <a:rPr lang="en-US" sz="1600" dirty="0" err="1" smtClean="0"/>
              <a:t>fizafungin</a:t>
            </a:r>
            <a:r>
              <a:rPr lang="en-US" sz="1600" dirty="0" smtClean="0"/>
              <a:t>), </a:t>
            </a:r>
            <a:r>
              <a:rPr lang="en-US" sz="1600" dirty="0" err="1" smtClean="0"/>
              <a:t>Hexoral</a:t>
            </a:r>
            <a:r>
              <a:rPr lang="en-US" sz="1600" dirty="0" smtClean="0"/>
              <a:t>, Gramicidin (antibiotic gramicidin), </a:t>
            </a:r>
            <a:r>
              <a:rPr lang="en-US" sz="1600" dirty="0" err="1" smtClean="0"/>
              <a:t>Laripront</a:t>
            </a:r>
            <a:r>
              <a:rPr lang="en-US" sz="1600" dirty="0" smtClean="0"/>
              <a:t> (</a:t>
            </a:r>
            <a:r>
              <a:rPr lang="en-US" sz="1600" dirty="0" err="1" smtClean="0"/>
              <a:t>lysozyme</a:t>
            </a:r>
            <a:r>
              <a:rPr lang="en-US" sz="1600" dirty="0" smtClean="0"/>
              <a:t> and </a:t>
            </a:r>
            <a:r>
              <a:rPr lang="en-US" sz="1600" dirty="0" err="1" smtClean="0"/>
              <a:t>dequalinium</a:t>
            </a:r>
            <a:r>
              <a:rPr lang="en-US" sz="1600" dirty="0" smtClean="0"/>
              <a:t>), </a:t>
            </a:r>
            <a:r>
              <a:rPr lang="en-US" sz="1600" dirty="0" err="1" smtClean="0"/>
              <a:t>Lysobact</a:t>
            </a:r>
            <a:r>
              <a:rPr lang="en-US" sz="1600" dirty="0" smtClean="0"/>
              <a:t> (</a:t>
            </a:r>
            <a:r>
              <a:rPr lang="en-US" sz="1600" dirty="0" err="1" smtClean="0"/>
              <a:t>lysozyme</a:t>
            </a:r>
            <a:r>
              <a:rPr lang="en-US" sz="1600" dirty="0" smtClean="0"/>
              <a:t>), </a:t>
            </a:r>
            <a:r>
              <a:rPr lang="en-US" sz="1600" dirty="0" err="1" smtClean="0"/>
              <a:t>Lörpils</a:t>
            </a:r>
            <a:r>
              <a:rPr lang="en-US" sz="1600" dirty="0" smtClean="0"/>
              <a:t> ( Amyl </a:t>
            </a:r>
            <a:r>
              <a:rPr lang="en-US" sz="1600" dirty="0" err="1" smtClean="0"/>
              <a:t>methacresol</a:t>
            </a:r>
            <a:r>
              <a:rPr lang="en-US" sz="1600" dirty="0" smtClean="0"/>
              <a:t>, </a:t>
            </a:r>
            <a:r>
              <a:rPr lang="en-US" sz="1600" dirty="0" err="1" smtClean="0"/>
              <a:t>dichlorobenzyl</a:t>
            </a:r>
            <a:r>
              <a:rPr lang="en-US" sz="1600" dirty="0" smtClean="0"/>
              <a:t>), </a:t>
            </a:r>
            <a:r>
              <a:rPr lang="en-US" sz="1600" dirty="0" err="1" smtClean="0"/>
              <a:t>Miramistin</a:t>
            </a:r>
            <a:r>
              <a:rPr lang="en-US" sz="1600" dirty="0" smtClean="0"/>
              <a:t>, </a:t>
            </a:r>
            <a:r>
              <a:rPr lang="en-US" sz="1600" dirty="0" err="1" smtClean="0"/>
              <a:t>Octenisept</a:t>
            </a:r>
            <a:r>
              <a:rPr lang="en-US" sz="1600" dirty="0" smtClean="0"/>
              <a:t>, </a:t>
            </a:r>
            <a:r>
              <a:rPr lang="en-US" sz="1600" dirty="0" err="1" smtClean="0"/>
              <a:t>Proposol</a:t>
            </a:r>
            <a:r>
              <a:rPr lang="en-US" sz="1600" dirty="0" smtClean="0"/>
              <a:t> (</a:t>
            </a:r>
            <a:r>
              <a:rPr lang="en-US" sz="1600" dirty="0" err="1" smtClean="0"/>
              <a:t>propolis</a:t>
            </a:r>
            <a:r>
              <a:rPr lang="en-US" sz="1600" dirty="0" smtClean="0"/>
              <a:t>, glycerol, alcohol), </a:t>
            </a:r>
            <a:r>
              <a:rPr lang="en-US" sz="1600" dirty="0" err="1" smtClean="0"/>
              <a:t>Povidone</a:t>
            </a:r>
            <a:r>
              <a:rPr lang="en-US" sz="1600" dirty="0" smtClean="0"/>
              <a:t>-iodine, </a:t>
            </a:r>
            <a:r>
              <a:rPr lang="en-US" sz="1600" dirty="0" err="1" smtClean="0"/>
              <a:t>Rotokan</a:t>
            </a:r>
            <a:r>
              <a:rPr lang="en-US" sz="1600" dirty="0" smtClean="0"/>
              <a:t> (extracts of chamomile, calendula, yarrow), </a:t>
            </a:r>
            <a:r>
              <a:rPr lang="en-US" sz="1600" dirty="0" err="1" smtClean="0"/>
              <a:t>Romazulan</a:t>
            </a:r>
            <a:r>
              <a:rPr lang="en-US" sz="1600" dirty="0" smtClean="0"/>
              <a:t> (extract and </a:t>
            </a:r>
            <a:r>
              <a:rPr lang="en-US" sz="1600" dirty="0" err="1" smtClean="0"/>
              <a:t>camomile</a:t>
            </a:r>
            <a:r>
              <a:rPr lang="en-US" sz="1600" dirty="0" smtClean="0"/>
              <a:t> oil), </a:t>
            </a:r>
            <a:r>
              <a:rPr lang="en-US" sz="1600" dirty="0" err="1" smtClean="0"/>
              <a:t>Sebidine</a:t>
            </a:r>
            <a:r>
              <a:rPr lang="en-US" sz="1600" dirty="0" smtClean="0"/>
              <a:t> (</a:t>
            </a:r>
            <a:r>
              <a:rPr lang="en-US" sz="1600" dirty="0" err="1" smtClean="0"/>
              <a:t>chlorhexidine</a:t>
            </a:r>
            <a:r>
              <a:rPr lang="en-US" sz="1600" dirty="0" smtClean="0"/>
              <a:t> and ascorbic acid </a:t>
            </a:r>
            <a:r>
              <a:rPr lang="en-US" sz="1600" dirty="0" err="1" smtClean="0"/>
              <a:t>Acid</a:t>
            </a:r>
            <a:r>
              <a:rPr lang="en-US" sz="1600" dirty="0" smtClean="0"/>
              <a:t>), </a:t>
            </a:r>
            <a:r>
              <a:rPr lang="en-US" sz="1600" dirty="0" err="1" smtClean="0"/>
              <a:t>furacilin</a:t>
            </a:r>
            <a:r>
              <a:rPr lang="en-US" sz="1600" dirty="0" smtClean="0"/>
              <a:t>.</a:t>
            </a:r>
          </a:p>
          <a:p>
            <a:endParaRPr lang="ru-RU"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Prophylaxis and prognosis.</a:t>
            </a:r>
            <a:endParaRPr lang="ru-RU" dirty="0"/>
          </a:p>
        </p:txBody>
      </p:sp>
      <p:sp>
        <p:nvSpPr>
          <p:cNvPr id="3" name="Содержимое 2"/>
          <p:cNvSpPr>
            <a:spLocks noGrp="1"/>
          </p:cNvSpPr>
          <p:nvPr>
            <p:ph idx="1"/>
          </p:nvPr>
        </p:nvSpPr>
        <p:spPr/>
        <p:txBody>
          <a:bodyPr>
            <a:normAutofit fontScale="92500" lnSpcReduction="10000"/>
          </a:bodyPr>
          <a:lstStyle/>
          <a:p>
            <a:pPr>
              <a:buNone/>
            </a:pPr>
            <a:endParaRPr lang="ru-RU" dirty="0" smtClean="0"/>
          </a:p>
          <a:p>
            <a:r>
              <a:rPr lang="en-US" sz="2900" dirty="0" smtClean="0">
                <a:latin typeface="Times New Roman" pitchFamily="18" charset="0"/>
                <a:cs typeface="Times New Roman" pitchFamily="18" charset="0"/>
              </a:rPr>
              <a:t>Specific prophylaxis is not developed. To prevent the spread of infection, timely isolation of patients with quinsy is of great importance. Individual prophylaxis consists in increasing the overall resistance of the organism (tempering), eliminating irritating factors (dust, smoke, excessive dryness of the air), timely sanitation of foci of chronic infection (with sinusitis, dental caries), eliminating causes that impede free breathing through the nose (curvature of the septum , Adenoids).</a:t>
            </a:r>
          </a:p>
          <a:p>
            <a:endParaRPr lang="ru-RU" sz="2900" dirty="0" smtClean="0">
              <a:latin typeface="Times New Roman" pitchFamily="18" charset="0"/>
              <a:cs typeface="Times New Roman" pitchFamily="18" charset="0"/>
            </a:endParaRPr>
          </a:p>
          <a:p>
            <a:endParaRPr lang="ru-RU" sz="2900" dirty="0" smtClean="0">
              <a:latin typeface="Times New Roman" pitchFamily="18" charset="0"/>
              <a:cs typeface="Times New Roman" pitchFamily="18" charset="0"/>
            </a:endParaRPr>
          </a:p>
          <a:p>
            <a:endParaRPr lang="ru-RU" sz="2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выздорав.jpg"/>
          <p:cNvPicPr>
            <a:picLocks noGrp="1" noChangeAspect="1"/>
          </p:cNvPicPr>
          <p:nvPr>
            <p:ph idx="1"/>
          </p:nvPr>
        </p:nvPicPr>
        <p:blipFill>
          <a:blip r:embed="rId2"/>
          <a:stretch>
            <a:fillRect/>
          </a:stretch>
        </p:blipFill>
        <p:spPr>
          <a:xfrm>
            <a:off x="3643306" y="3000372"/>
            <a:ext cx="5072066" cy="3500438"/>
          </a:xfrm>
        </p:spPr>
      </p:pic>
      <p:sp>
        <p:nvSpPr>
          <p:cNvPr id="6" name="Прямоугольник 5"/>
          <p:cNvSpPr/>
          <p:nvPr/>
        </p:nvSpPr>
        <p:spPr>
          <a:xfrm>
            <a:off x="642910" y="642918"/>
            <a:ext cx="6215090" cy="2308324"/>
          </a:xfrm>
          <a:prstGeom prst="rect">
            <a:avLst/>
          </a:prstGeom>
        </p:spPr>
        <p:txBody>
          <a:bodyPr wrap="square">
            <a:spAutoFit/>
          </a:bodyPr>
          <a:lstStyle/>
          <a:p>
            <a:r>
              <a:rPr lang="en-US" dirty="0" smtClean="0"/>
              <a:t>Forecast.</a:t>
            </a:r>
          </a:p>
          <a:p>
            <a:endParaRPr lang="en-US" dirty="0" smtClean="0"/>
          </a:p>
          <a:p>
            <a:r>
              <a:rPr lang="en-US" dirty="0" smtClean="0"/>
              <a:t>         With catarrhal angina the forecast is favorable. With </a:t>
            </a:r>
            <a:r>
              <a:rPr lang="en-US" dirty="0" err="1" smtClean="0"/>
              <a:t>lacunar</a:t>
            </a:r>
            <a:r>
              <a:rPr lang="en-US" dirty="0" smtClean="0"/>
              <a:t> and follicular angina, the prognosis is also favorable, but after them, regardless of the severity of the flow, chronic tonsillitis often develops. After angina, caused by β-hemolytic group A streptococcus, regardless of the form of the disease, rheumatism and </a:t>
            </a:r>
            <a:r>
              <a:rPr lang="en-US" dirty="0" err="1" smtClean="0"/>
              <a:t>glomerulonephritis</a:t>
            </a:r>
            <a:r>
              <a:rPr lang="en-US" dirty="0" smtClean="0"/>
              <a:t> may develop.</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latin typeface="Times New Roman" pitchFamily="18" charset="0"/>
                <a:cs typeface="Times New Roman" pitchFamily="18" charset="0"/>
              </a:rPr>
              <a:t>Chronic tonsillitis and associated diseases</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14400" y="2176855"/>
            <a:ext cx="7772400" cy="3786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598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Definition.</a:t>
            </a:r>
            <a:r>
              <a:rPr lang="ru-RU" dirty="0"/>
              <a:t/>
            </a:r>
            <a:br>
              <a:rPr lang="ru-RU" dirty="0"/>
            </a:br>
            <a:endParaRPr lang="ru-RU" dirty="0"/>
          </a:p>
        </p:txBody>
      </p:sp>
      <p:sp>
        <p:nvSpPr>
          <p:cNvPr id="3" name="Объект 2"/>
          <p:cNvSpPr>
            <a:spLocks noGrp="1"/>
          </p:cNvSpPr>
          <p:nvPr>
            <p:ph idx="1"/>
          </p:nvPr>
        </p:nvSpPr>
        <p:spPr/>
        <p:txBody>
          <a:bodyPr/>
          <a:lstStyle/>
          <a:p>
            <a:r>
              <a:rPr lang="en-US" dirty="0"/>
              <a:t>Chronic tonsillitis (HT) is an infectious allergic disease with local manifestations in the form of a persistent inflammatory reaction of the tonsils, morphologically expressed by alteration, exudation and proliferation. (</a:t>
            </a:r>
            <a:r>
              <a:rPr lang="en-US" dirty="0" err="1"/>
              <a:t>I.Soldatov</a:t>
            </a:r>
            <a:r>
              <a:rPr lang="en-US" dirty="0" smtClean="0"/>
              <a:t>)</a:t>
            </a:r>
            <a:endParaRPr lang="en-US" dirty="0"/>
          </a:p>
        </p:txBody>
      </p:sp>
    </p:spTree>
    <p:extLst>
      <p:ext uri="{BB962C8B-B14F-4D97-AF65-F5344CB8AC3E}">
        <p14:creationId xmlns="" xmlns:p14="http://schemas.microsoft.com/office/powerpoint/2010/main" val="349757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Anatomy of the tonsils.</a:t>
            </a:r>
            <a:endParaRPr lang="ru-RU" dirty="0"/>
          </a:p>
        </p:txBody>
      </p:sp>
      <p:sp>
        <p:nvSpPr>
          <p:cNvPr id="3" name="Объект 2"/>
          <p:cNvSpPr>
            <a:spLocks noGrp="1"/>
          </p:cNvSpPr>
          <p:nvPr>
            <p:ph idx="1"/>
          </p:nvPr>
        </p:nvSpPr>
        <p:spPr>
          <a:xfrm>
            <a:off x="755576" y="1484784"/>
            <a:ext cx="7772400" cy="4572000"/>
          </a:xfrm>
        </p:spPr>
        <p:txBody>
          <a:bodyPr>
            <a:normAutofit fontScale="92500"/>
          </a:bodyPr>
          <a:lstStyle/>
          <a:p>
            <a:r>
              <a:rPr lang="en-US" sz="3200" dirty="0">
                <a:latin typeface="Times New Roman" pitchFamily="18" charset="0"/>
                <a:cs typeface="Times New Roman" pitchFamily="18" charset="0"/>
              </a:rPr>
              <a:t>Morphological definition of the palatine tonsil includes:</a:t>
            </a:r>
          </a:p>
          <a:p>
            <a:r>
              <a:rPr lang="en-US" sz="3200" dirty="0">
                <a:latin typeface="Times New Roman" pitchFamily="18" charset="0"/>
                <a:cs typeface="Times New Roman" pitchFamily="18" charset="0"/>
              </a:rPr>
              <a:t>A rounded shape is surrounded by a capsule;</a:t>
            </a:r>
          </a:p>
          <a:p>
            <a:r>
              <a:rPr lang="en-US" sz="3200" dirty="0">
                <a:latin typeface="Times New Roman" pitchFamily="18" charset="0"/>
                <a:cs typeface="Times New Roman" pitchFamily="18" charset="0"/>
              </a:rPr>
              <a:t>The presence between the mucosa and capsule of lymph nodes and </a:t>
            </a:r>
            <a:r>
              <a:rPr lang="en-US" sz="3200" dirty="0" err="1">
                <a:latin typeface="Times New Roman" pitchFamily="18" charset="0"/>
                <a:cs typeface="Times New Roman" pitchFamily="18" charset="0"/>
              </a:rPr>
              <a:t>extrasound</a:t>
            </a:r>
            <a:r>
              <a:rPr lang="en-US" sz="3200" dirty="0">
                <a:latin typeface="Times New Roman" pitchFamily="18" charset="0"/>
                <a:cs typeface="Times New Roman" pitchFamily="18" charset="0"/>
              </a:rPr>
              <a:t> tissue;</a:t>
            </a:r>
          </a:p>
          <a:p>
            <a:r>
              <a:rPr lang="en-US" sz="3200" dirty="0">
                <a:latin typeface="Times New Roman" pitchFamily="18" charset="0"/>
                <a:cs typeface="Times New Roman" pitchFamily="18" charset="0"/>
              </a:rPr>
              <a:t>The presence of epithelial crypts diffusely permeating the </a:t>
            </a:r>
            <a:r>
              <a:rPr lang="en-US" sz="3200" dirty="0" err="1">
                <a:latin typeface="Times New Roman" pitchFamily="18" charset="0"/>
                <a:cs typeface="Times New Roman" pitchFamily="18" charset="0"/>
              </a:rPr>
              <a:t>lymphadenoid</a:t>
            </a:r>
            <a:r>
              <a:rPr lang="en-US" sz="3200" dirty="0">
                <a:latin typeface="Times New Roman" pitchFamily="18" charset="0"/>
                <a:cs typeface="Times New Roman" pitchFamily="18" charset="0"/>
              </a:rPr>
              <a:t> tissue;</a:t>
            </a:r>
          </a:p>
          <a:p>
            <a:r>
              <a:rPr lang="en-US" sz="3200" dirty="0">
                <a:latin typeface="Times New Roman" pitchFamily="18" charset="0"/>
                <a:cs typeface="Times New Roman" pitchFamily="18" charset="0"/>
              </a:rPr>
              <a:t>The presence of </a:t>
            </a:r>
            <a:r>
              <a:rPr lang="en-US" sz="3200" dirty="0" err="1">
                <a:latin typeface="Times New Roman" pitchFamily="18" charset="0"/>
                <a:cs typeface="Times New Roman" pitchFamily="18" charset="0"/>
              </a:rPr>
              <a:t>lymphoepithelial</a:t>
            </a:r>
            <a:r>
              <a:rPr lang="en-US" sz="3200" dirty="0">
                <a:latin typeface="Times New Roman" pitchFamily="18" charset="0"/>
                <a:cs typeface="Times New Roman" pitchFamily="18" charset="0"/>
              </a:rPr>
              <a:t> symbiosis in the crypt epithelium</a:t>
            </a:r>
            <a:endParaRPr lang="ru-RU" sz="3200" dirty="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96286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67544" y="1556792"/>
            <a:ext cx="3929062"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4048" y="1556792"/>
            <a:ext cx="3884330" cy="4628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523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124744"/>
            <a:ext cx="7920880" cy="4896544"/>
          </a:xfrm>
        </p:spPr>
        <p:txBody>
          <a:bodyPr/>
          <a:lstStyle/>
          <a:p>
            <a:r>
              <a:rPr lang="en-US" dirty="0"/>
              <a:t>IV-</a:t>
            </a:r>
            <a:r>
              <a:rPr lang="en-US" dirty="0" err="1"/>
              <a:t>lingualis</a:t>
            </a:r>
            <a:r>
              <a:rPr lang="en-US" dirty="0"/>
              <a:t> (</a:t>
            </a:r>
            <a:r>
              <a:rPr lang="en-US" dirty="0" err="1"/>
              <a:t>tonsilla</a:t>
            </a:r>
            <a:r>
              <a:rPr lang="en-US" dirty="0"/>
              <a:t> </a:t>
            </a:r>
            <a:r>
              <a:rPr lang="en-US" dirty="0" err="1"/>
              <a:t>lingyalis</a:t>
            </a:r>
            <a:r>
              <a:rPr lang="en-US" dirty="0"/>
              <a:t>) is at the root of the tongue, referring to the laryngopharynx.</a:t>
            </a:r>
          </a:p>
          <a:p>
            <a:pPr marL="68580" indent="0">
              <a:buNone/>
            </a:pPr>
            <a:r>
              <a:rPr lang="en-US" dirty="0"/>
              <a:t> </a:t>
            </a:r>
          </a:p>
          <a:p>
            <a:r>
              <a:rPr lang="en-US" dirty="0"/>
              <a:t>  NB: Tubal tonsils (</a:t>
            </a:r>
            <a:r>
              <a:rPr lang="en-US" dirty="0" err="1"/>
              <a:t>tonsilla</a:t>
            </a:r>
            <a:r>
              <a:rPr lang="en-US" dirty="0"/>
              <a:t> </a:t>
            </a:r>
            <a:r>
              <a:rPr lang="en-US" dirty="0" err="1"/>
              <a:t>tubaria</a:t>
            </a:r>
            <a:r>
              <a:rPr lang="en-US" dirty="0"/>
              <a:t>) -these clusters are in the form of vertically directed lateral cords, are seen on the posterior wall of the oropharynx, medial to the posterior arch.</a:t>
            </a:r>
          </a:p>
        </p:txBody>
      </p:sp>
    </p:spTree>
    <p:extLst>
      <p:ext uri="{BB962C8B-B14F-4D97-AF65-F5344CB8AC3E}">
        <p14:creationId xmlns="" xmlns:p14="http://schemas.microsoft.com/office/powerpoint/2010/main" val="123473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55576" y="692696"/>
            <a:ext cx="8126071" cy="5591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8466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Functions of the tonsils.</a:t>
            </a:r>
            <a:endParaRPr lang="ru-RU" dirty="0"/>
          </a:p>
        </p:txBody>
      </p:sp>
      <p:sp>
        <p:nvSpPr>
          <p:cNvPr id="3" name="Объект 2"/>
          <p:cNvSpPr>
            <a:spLocks noGrp="1"/>
          </p:cNvSpPr>
          <p:nvPr>
            <p:ph idx="1"/>
          </p:nvPr>
        </p:nvSpPr>
        <p:spPr/>
        <p:txBody>
          <a:bodyPr/>
          <a:lstStyle/>
          <a:p>
            <a:r>
              <a:rPr lang="en-US" dirty="0"/>
              <a:t>1.Barrier function. Tonsils destroy microorganisms that enter the oral cavity with air, food, or are already in the body (caries, gingivitis, periodontitis, chronic tonsillitis). The role of the weapon is performed by macrophage cells, which are produced in the follicles of the tonsils.</a:t>
            </a:r>
          </a:p>
          <a:p>
            <a:endParaRPr lang="ru-RU" dirty="0"/>
          </a:p>
        </p:txBody>
      </p:sp>
    </p:spTree>
    <p:extLst>
      <p:ext uri="{BB962C8B-B14F-4D97-AF65-F5344CB8AC3E}">
        <p14:creationId xmlns="" xmlns:p14="http://schemas.microsoft.com/office/powerpoint/2010/main" val="273470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85786" y="2643182"/>
            <a:ext cx="8022336" cy="685800"/>
          </a:xfrm>
        </p:spPr>
        <p:txBody>
          <a:bodyPr>
            <a:noAutofit/>
          </a:bodyPr>
          <a:lstStyle/>
          <a:p>
            <a:r>
              <a:rPr lang="en-US" sz="2400" b="1" dirty="0" smtClean="0">
                <a:latin typeface="Times New Roman" pitchFamily="18" charset="0"/>
                <a:cs typeface="Times New Roman" pitchFamily="18" charset="0"/>
              </a:rPr>
              <a:t>Angina is an infection disease with local manifestations in the form of acute inflammation of one or more components of the </a:t>
            </a:r>
            <a:r>
              <a:rPr lang="en-US" sz="2400" b="1" dirty="0" err="1" smtClean="0">
                <a:latin typeface="Times New Roman" pitchFamily="18" charset="0"/>
                <a:cs typeface="Times New Roman" pitchFamily="18" charset="0"/>
              </a:rPr>
              <a:t>lymphadenoid</a:t>
            </a:r>
            <a:r>
              <a:rPr lang="en-US" sz="2400" b="1" dirty="0" smtClean="0">
                <a:latin typeface="Times New Roman" pitchFamily="18" charset="0"/>
                <a:cs typeface="Times New Roman" pitchFamily="18" charset="0"/>
              </a:rPr>
              <a:t> pharyngeal ring, most often of the palatine tonsils.</a:t>
            </a:r>
            <a:endParaRPr lang="ru-RU" sz="2400" b="1" dirty="0">
              <a:latin typeface="Times New Roman" pitchFamily="18" charset="0"/>
              <a:cs typeface="Times New Roman" pitchFamily="18" charset="0"/>
            </a:endParaRPr>
          </a:p>
        </p:txBody>
      </p:sp>
      <p:sp>
        <p:nvSpPr>
          <p:cNvPr id="2" name="Заголовок 1"/>
          <p:cNvSpPr>
            <a:spLocks noGrp="1"/>
          </p:cNvSpPr>
          <p:nvPr>
            <p:ph type="title"/>
          </p:nvPr>
        </p:nvSpPr>
        <p:spPr>
          <a:xfrm>
            <a:off x="749808" y="118872"/>
            <a:ext cx="8013192" cy="952674"/>
          </a:xfrm>
        </p:spPr>
        <p:txBody>
          <a:bodyPr/>
          <a:lstStyle/>
          <a:p>
            <a:r>
              <a:rPr lang="en-US" dirty="0" smtClean="0"/>
              <a:t>Definition.</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836712"/>
            <a:ext cx="7772400" cy="4572000"/>
          </a:xfrm>
        </p:spPr>
        <p:txBody>
          <a:bodyPr/>
          <a:lstStyle/>
          <a:p>
            <a:r>
              <a:rPr lang="en-US" dirty="0"/>
              <a:t>2. Immunogenic function. In the follicles of the tonsils, white blood cells - T- and B-lymphocytes - ripen. These cells of the immune system play a major role in the body's immune defense. Lymphocytes produce various </a:t>
            </a:r>
            <a:r>
              <a:rPr lang="en-US" dirty="0" err="1"/>
              <a:t>immunoglobulins</a:t>
            </a:r>
            <a:r>
              <a:rPr lang="en-US" dirty="0"/>
              <a:t> (antibodies), which are responsible for a specific immune response of the body.</a:t>
            </a:r>
          </a:p>
          <a:p>
            <a:endParaRPr lang="ru-RU" dirty="0"/>
          </a:p>
        </p:txBody>
      </p:sp>
    </p:spTree>
    <p:extLst>
      <p:ext uri="{BB962C8B-B14F-4D97-AF65-F5344CB8AC3E}">
        <p14:creationId xmlns="" xmlns:p14="http://schemas.microsoft.com/office/powerpoint/2010/main" val="337086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836712"/>
            <a:ext cx="7772400" cy="4572000"/>
          </a:xfrm>
        </p:spPr>
        <p:txBody>
          <a:bodyPr/>
          <a:lstStyle/>
          <a:p>
            <a:r>
              <a:rPr lang="en-US" dirty="0"/>
              <a:t>3. Functional function. Palatine tonsils are involved in oral digestion, namely, in the enzymatic activity carried out by lymphocytes emitting through the epithelium of the tonsils.</a:t>
            </a:r>
          </a:p>
          <a:p>
            <a:endParaRPr lang="ru-RU" dirty="0"/>
          </a:p>
        </p:txBody>
      </p:sp>
    </p:spTree>
    <p:extLst>
      <p:ext uri="{BB962C8B-B14F-4D97-AF65-F5344CB8AC3E}">
        <p14:creationId xmlns="" xmlns:p14="http://schemas.microsoft.com/office/powerpoint/2010/main" val="2508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solidFill>
                  <a:srgbClr val="D6ECFF">
                    <a:satMod val="200000"/>
                  </a:srgbClr>
                </a:solidFill>
                <a:latin typeface="Times New Roman" pitchFamily="18" charset="0"/>
                <a:cs typeface="Times New Roman" pitchFamily="18" charset="0"/>
              </a:rPr>
              <a:t>Conjugated with chronic tonsillitis. Chronic tonsillitis and rheumatism.</a:t>
            </a:r>
            <a:endParaRPr lang="ru-RU" dirty="0"/>
          </a:p>
        </p:txBody>
      </p:sp>
      <p:sp>
        <p:nvSpPr>
          <p:cNvPr id="3" name="Объект 2"/>
          <p:cNvSpPr>
            <a:spLocks noGrp="1"/>
          </p:cNvSpPr>
          <p:nvPr>
            <p:ph idx="1"/>
          </p:nvPr>
        </p:nvSpPr>
        <p:spPr/>
        <p:txBody>
          <a:bodyPr/>
          <a:lstStyle/>
          <a:p>
            <a:pPr marL="68580" indent="0">
              <a:buNone/>
            </a:pPr>
            <a:r>
              <a:rPr lang="en-US" dirty="0"/>
              <a:t>Rheumatism is a clinically diverse infectious and allergic disease characterized by a predominant lesion of the cardiovascular system, synovial, less often serous membranes and manifested by cyclic flow.</a:t>
            </a:r>
          </a:p>
          <a:p>
            <a:pPr marL="68580" indent="0">
              <a:buNone/>
            </a:pPr>
            <a:r>
              <a:rPr lang="en-US" dirty="0"/>
              <a:t>An undoubted role in the onset of the disease is given to b-hemolytic streptococcus.</a:t>
            </a:r>
          </a:p>
          <a:p>
            <a:endParaRPr lang="ru-RU" dirty="0"/>
          </a:p>
        </p:txBody>
      </p:sp>
    </p:spTree>
    <p:extLst>
      <p:ext uri="{BB962C8B-B14F-4D97-AF65-F5344CB8AC3E}">
        <p14:creationId xmlns="" xmlns:p14="http://schemas.microsoft.com/office/powerpoint/2010/main" val="1602529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548680"/>
            <a:ext cx="7772400" cy="5688632"/>
          </a:xfrm>
        </p:spPr>
        <p:txBody>
          <a:bodyPr>
            <a:normAutofit fontScale="92500" lnSpcReduction="10000"/>
          </a:bodyPr>
          <a:lstStyle/>
          <a:p>
            <a:r>
              <a:rPr lang="en-US" dirty="0"/>
              <a:t>Infectious-allergic process, underlying rheumatism, is closely related to focal, torpid streptococcal infection, localized more often in the palatine tonsils, and frequent tonsillitis, cause the allergic background that is necessary for the development of rheumatism.</a:t>
            </a:r>
          </a:p>
          <a:p>
            <a:r>
              <a:rPr lang="en-US" dirty="0"/>
              <a:t>Evidence:</a:t>
            </a:r>
          </a:p>
          <a:p>
            <a:r>
              <a:rPr lang="en-US" dirty="0"/>
              <a:t>-particular consecutive connection between rheumatism and angina;</a:t>
            </a:r>
          </a:p>
          <a:p>
            <a:r>
              <a:rPr lang="en-US" dirty="0"/>
              <a:t>-The frequency of chronic tonsillitis in patients with rheumatism;</a:t>
            </a:r>
          </a:p>
          <a:p>
            <a:r>
              <a:rPr lang="en-US" dirty="0"/>
              <a:t>-the favorable effect of tonsillectomy on the course of the rheumatic process.</a:t>
            </a:r>
          </a:p>
          <a:p>
            <a:pPr marL="68580" indent="0">
              <a:buNone/>
            </a:pPr>
            <a:endParaRPr lang="ru-RU" dirty="0"/>
          </a:p>
        </p:txBody>
      </p:sp>
    </p:spTree>
    <p:extLst>
      <p:ext uri="{BB962C8B-B14F-4D97-AF65-F5344CB8AC3E}">
        <p14:creationId xmlns="" xmlns:p14="http://schemas.microsoft.com/office/powerpoint/2010/main" val="4508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Spindle-shaped rheumatic granulomas in the amygdala.</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267744" y="2132856"/>
            <a:ext cx="4830273"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52716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Chronic tonsillitis and nephritis.</a:t>
            </a:r>
            <a:endParaRPr lang="ru-RU" dirty="0"/>
          </a:p>
        </p:txBody>
      </p:sp>
      <p:sp>
        <p:nvSpPr>
          <p:cNvPr id="3" name="Объект 2"/>
          <p:cNvSpPr>
            <a:spLocks noGrp="1"/>
          </p:cNvSpPr>
          <p:nvPr>
            <p:ph idx="1"/>
          </p:nvPr>
        </p:nvSpPr>
        <p:spPr/>
        <p:txBody>
          <a:bodyPr>
            <a:normAutofit fontScale="92500" lnSpcReduction="10000"/>
          </a:bodyPr>
          <a:lstStyle/>
          <a:p>
            <a:pPr lvl="0">
              <a:buClr>
                <a:srgbClr val="D6ECFF"/>
              </a:buClr>
            </a:pPr>
            <a:r>
              <a:rPr lang="en-US" sz="2800" dirty="0">
                <a:solidFill>
                  <a:prstClr val="white"/>
                </a:solidFill>
              </a:rPr>
              <a:t>Nephritis is regarded as an infectious-allergic disease, the etiological factor of which, is also group A streptococcus. It is proved:</a:t>
            </a:r>
          </a:p>
          <a:p>
            <a:pPr lvl="0">
              <a:buClr>
                <a:srgbClr val="D6ECFF"/>
              </a:buClr>
            </a:pPr>
            <a:r>
              <a:rPr lang="en-US" sz="2800" dirty="0">
                <a:solidFill>
                  <a:prstClr val="white"/>
                </a:solidFill>
              </a:rPr>
              <a:t>The occurrence of nephritis after a previous streptococcal disease;</a:t>
            </a:r>
          </a:p>
          <a:p>
            <a:pPr lvl="0">
              <a:buClr>
                <a:srgbClr val="D6ECFF"/>
              </a:buClr>
            </a:pPr>
            <a:r>
              <a:rPr lang="en-US" sz="2800" dirty="0">
                <a:solidFill>
                  <a:prstClr val="white"/>
                </a:solidFill>
              </a:rPr>
              <a:t>- detection of streptococcal antigen in the blood of patients with acute nephritis;</a:t>
            </a:r>
          </a:p>
          <a:p>
            <a:pPr lvl="0">
              <a:buClr>
                <a:srgbClr val="D6ECFF"/>
              </a:buClr>
            </a:pPr>
            <a:r>
              <a:rPr lang="en-US" sz="2800" dirty="0">
                <a:solidFill>
                  <a:prstClr val="white"/>
                </a:solidFill>
              </a:rPr>
              <a:t>The presence of chronic tonsillitis contributes to the prolonged course of nephritis, and sometimes the transition of acute nephritis into a chronic, irreversible form.</a:t>
            </a:r>
            <a:endParaRPr lang="ru-RU" sz="2800" dirty="0">
              <a:solidFill>
                <a:prstClr val="white"/>
              </a:solidFill>
            </a:endParaRPr>
          </a:p>
        </p:txBody>
      </p:sp>
    </p:spTree>
    <p:extLst>
      <p:ext uri="{BB962C8B-B14F-4D97-AF65-F5344CB8AC3E}">
        <p14:creationId xmlns="" xmlns:p14="http://schemas.microsoft.com/office/powerpoint/2010/main" val="286776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Chronic tonsillitis and thyrotoxicosis.</a:t>
            </a:r>
            <a:endParaRPr lang="ru-RU" dirty="0"/>
          </a:p>
        </p:txBody>
      </p:sp>
      <p:sp>
        <p:nvSpPr>
          <p:cNvPr id="3" name="Объект 2"/>
          <p:cNvSpPr>
            <a:spLocks noGrp="1"/>
          </p:cNvSpPr>
          <p:nvPr>
            <p:ph idx="1"/>
          </p:nvPr>
        </p:nvSpPr>
        <p:spPr>
          <a:xfrm>
            <a:off x="899592" y="1484784"/>
            <a:ext cx="7772400" cy="4572000"/>
          </a:xfrm>
        </p:spPr>
        <p:txBody>
          <a:bodyPr>
            <a:normAutofit fontScale="77500" lnSpcReduction="20000"/>
          </a:bodyPr>
          <a:lstStyle/>
          <a:p>
            <a:r>
              <a:rPr lang="en-US" dirty="0"/>
              <a:t>-In connection with the anatomical proximity of the tonsils and thyroid gland, as well as the generality of the lymph circulation of the thyroid gland and the pharynx, I assume that pathologically altered palatine tonsils, which are a source of irritation, intoxication and </a:t>
            </a:r>
            <a:r>
              <a:rPr lang="en-US" dirty="0" err="1"/>
              <a:t>allergization</a:t>
            </a:r>
            <a:r>
              <a:rPr lang="en-US" dirty="0"/>
              <a:t>, cause an increased thyroid function and thereby increased production of thyroid-stimulating hormone.</a:t>
            </a:r>
          </a:p>
          <a:p>
            <a:r>
              <a:rPr lang="en-US" dirty="0"/>
              <a:t>-I think that the toxic substances that arise in chronic tonsillitis cause reflex (through the vegetative nervous system) thyroid dysfunction.</a:t>
            </a:r>
          </a:p>
          <a:p>
            <a:r>
              <a:rPr lang="en-US" dirty="0"/>
              <a:t>Chronic tonsillitis increases the manifestations of thyrotoxicosis and lengthens the period of treatment of the disease, so the prerequisite for the therapy of thyrotoxicosis is the removal of pathologically altered palatine tonsils.</a:t>
            </a:r>
          </a:p>
          <a:p>
            <a:endParaRPr lang="ru-RU" dirty="0"/>
          </a:p>
        </p:txBody>
      </p:sp>
    </p:spTree>
    <p:extLst>
      <p:ext uri="{BB962C8B-B14F-4D97-AF65-F5344CB8AC3E}">
        <p14:creationId xmlns="" xmlns:p14="http://schemas.microsoft.com/office/powerpoint/2010/main" val="2052760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Chronic tonsillitis and hypertension.</a:t>
            </a:r>
            <a:endParaRPr lang="ru-RU" dirty="0"/>
          </a:p>
        </p:txBody>
      </p:sp>
      <p:sp>
        <p:nvSpPr>
          <p:cNvPr id="3" name="Объект 2"/>
          <p:cNvSpPr>
            <a:spLocks noGrp="1"/>
          </p:cNvSpPr>
          <p:nvPr>
            <p:ph idx="1"/>
          </p:nvPr>
        </p:nvSpPr>
        <p:spPr>
          <a:xfrm>
            <a:off x="827584" y="1556792"/>
            <a:ext cx="7772400" cy="4572000"/>
          </a:xfrm>
        </p:spPr>
        <p:txBody>
          <a:bodyPr>
            <a:normAutofit fontScale="92500"/>
          </a:bodyPr>
          <a:lstStyle/>
          <a:p>
            <a:r>
              <a:rPr lang="en-US" dirty="0"/>
              <a:t>I believe that the pathologically altered palatine tonsils, often a source of intoxication and sensitization, affect the course of hypertension. Developing with angina swelling of the mucous membrane causes hypoxia of the brain, which leads to hypertension.</a:t>
            </a:r>
          </a:p>
          <a:p>
            <a:r>
              <a:rPr lang="en-US" dirty="0"/>
              <a:t>Other authors attach importance to the anatomical proximity of the tonsils to the </a:t>
            </a:r>
            <a:r>
              <a:rPr lang="en-US" dirty="0" err="1"/>
              <a:t>sinocarotid</a:t>
            </a:r>
            <a:r>
              <a:rPr lang="en-US" dirty="0"/>
              <a:t> zone, which regulates vascular tone.</a:t>
            </a:r>
          </a:p>
          <a:p>
            <a:endParaRPr lang="ru-RU" dirty="0"/>
          </a:p>
        </p:txBody>
      </p:sp>
    </p:spTree>
    <p:extLst>
      <p:ext uri="{BB962C8B-B14F-4D97-AF65-F5344CB8AC3E}">
        <p14:creationId xmlns="" xmlns:p14="http://schemas.microsoft.com/office/powerpoint/2010/main" val="726442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Chronic tonsillitis and diabetes mellitus.</a:t>
            </a:r>
            <a:endParaRPr lang="ru-RU" dirty="0"/>
          </a:p>
        </p:txBody>
      </p:sp>
      <p:sp>
        <p:nvSpPr>
          <p:cNvPr id="3" name="Объект 2"/>
          <p:cNvSpPr>
            <a:spLocks noGrp="1"/>
          </p:cNvSpPr>
          <p:nvPr>
            <p:ph idx="1"/>
          </p:nvPr>
        </p:nvSpPr>
        <p:spPr/>
        <p:txBody>
          <a:bodyPr>
            <a:normAutofit fontScale="55000" lnSpcReduction="20000"/>
          </a:bodyPr>
          <a:lstStyle/>
          <a:p>
            <a:r>
              <a:rPr lang="en-US" dirty="0"/>
              <a:t>Diabetes mellitus is a disease in the pathogenesis of which the main role belongs to the decrease in the function of the islet apparatus of the pancreas with insufficient insulin production. Also in the development of diabetes is not an unimportant role assigned to infectious and inflammatory diseases, including spontaneous angina and exacerbation of chronic tonsillitis.</a:t>
            </a:r>
          </a:p>
          <a:p>
            <a:r>
              <a:rPr lang="en-US" dirty="0"/>
              <a:t>It is proved that in 62% of patients with diabetes mellitus with exacerbation of chronic tonsillitis there is an intensification of the symptoms of diabetes mellitus:</a:t>
            </a:r>
          </a:p>
          <a:p>
            <a:r>
              <a:rPr lang="en-US" dirty="0"/>
              <a:t>        -thirst;</a:t>
            </a:r>
          </a:p>
          <a:p>
            <a:r>
              <a:rPr lang="en-US" dirty="0"/>
              <a:t>       -general weakness;</a:t>
            </a:r>
          </a:p>
          <a:p>
            <a:r>
              <a:rPr lang="en-US" dirty="0"/>
              <a:t>       Polyuria;</a:t>
            </a:r>
          </a:p>
          <a:p>
            <a:r>
              <a:rPr lang="en-US" dirty="0"/>
              <a:t>       There were cases when after the transferred angina-a diabetic coma developed.</a:t>
            </a:r>
          </a:p>
          <a:p>
            <a:r>
              <a:rPr lang="en-US" dirty="0"/>
              <a:t>        The question of surgical treatment of chronic tonsillitis in such patients is open. Tonsillectomy is a stress for the body, which can lead a patient with diabetes to acidosis and diabetic coma. It is believed that with the correct preparation of the patient (insulin therapy), the risk of postoperative complications is minimal.</a:t>
            </a:r>
            <a:endParaRPr lang="ru-RU" dirty="0"/>
          </a:p>
          <a:p>
            <a:endParaRPr lang="ru-RU" dirty="0"/>
          </a:p>
        </p:txBody>
      </p:sp>
    </p:spTree>
    <p:extLst>
      <p:ext uri="{BB962C8B-B14F-4D97-AF65-F5344CB8AC3E}">
        <p14:creationId xmlns="" xmlns:p14="http://schemas.microsoft.com/office/powerpoint/2010/main" val="812529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Chronic tonsillitis and appendicitis.</a:t>
            </a:r>
            <a:endParaRPr lang="ru-RU" dirty="0"/>
          </a:p>
        </p:txBody>
      </p:sp>
      <p:sp>
        <p:nvSpPr>
          <p:cNvPr id="3" name="Объект 2"/>
          <p:cNvSpPr>
            <a:spLocks noGrp="1"/>
          </p:cNvSpPr>
          <p:nvPr>
            <p:ph idx="1"/>
          </p:nvPr>
        </p:nvSpPr>
        <p:spPr/>
        <p:txBody>
          <a:bodyPr/>
          <a:lstStyle/>
          <a:p>
            <a:r>
              <a:rPr lang="en-US" dirty="0"/>
              <a:t>Patients with appendicitis often suffer from chronic tonsillitis, and attacks of appendicitis often precede angina.</a:t>
            </a:r>
          </a:p>
          <a:p>
            <a:r>
              <a:rPr lang="en-US" dirty="0"/>
              <a:t>From anatomy it is known that at the base of the appendix there is a </a:t>
            </a:r>
            <a:r>
              <a:rPr lang="en-US" dirty="0" err="1"/>
              <a:t>lymphadenoid</a:t>
            </a:r>
            <a:r>
              <a:rPr lang="en-US" dirty="0"/>
              <a:t> tissue similar to that of the palatine tonsils, therefore, acute appendicitis could be called "</a:t>
            </a:r>
            <a:r>
              <a:rPr lang="en-US" dirty="0" err="1"/>
              <a:t>appendical</a:t>
            </a:r>
            <a:r>
              <a:rPr lang="en-US" dirty="0"/>
              <a:t> angina".</a:t>
            </a:r>
          </a:p>
          <a:p>
            <a:endParaRPr lang="ru-RU" dirty="0"/>
          </a:p>
        </p:txBody>
      </p:sp>
    </p:spTree>
    <p:extLst>
      <p:ext uri="{BB962C8B-B14F-4D97-AF65-F5344CB8AC3E}">
        <p14:creationId xmlns="" xmlns:p14="http://schemas.microsoft.com/office/powerpoint/2010/main" val="185230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7772400" cy="1212174"/>
          </a:xfrm>
        </p:spPr>
        <p:txBody>
          <a:bodyPr/>
          <a:lstStyle/>
          <a:p>
            <a:r>
              <a:rPr lang="en-US" dirty="0" smtClean="0"/>
              <a:t>Prevalence.</a:t>
            </a:r>
            <a:r>
              <a:rPr lang="ru-RU" dirty="0" smtClean="0"/>
              <a:t/>
            </a:r>
            <a:br>
              <a:rPr lang="ru-RU" dirty="0" smtClean="0"/>
            </a:br>
            <a:r>
              <a:rPr lang="ru-RU" dirty="0" smtClean="0"/>
              <a:t/>
            </a:r>
            <a:br>
              <a:rPr lang="ru-RU" dirty="0" smtClean="0"/>
            </a:br>
            <a:endParaRPr lang="ru-RU" dirty="0"/>
          </a:p>
        </p:txBody>
      </p:sp>
      <p:pic>
        <p:nvPicPr>
          <p:cNvPr id="4" name="Содержимое 3" descr="город-в-тумане-3.jpg"/>
          <p:cNvPicPr>
            <a:picLocks noGrp="1" noChangeAspect="1"/>
          </p:cNvPicPr>
          <p:nvPr>
            <p:ph idx="1"/>
          </p:nvPr>
        </p:nvPicPr>
        <p:blipFill>
          <a:blip r:embed="rId2"/>
          <a:stretch>
            <a:fillRect/>
          </a:stretch>
        </p:blipFill>
        <p:spPr>
          <a:xfrm>
            <a:off x="4572000" y="1000108"/>
            <a:ext cx="4429156" cy="5715039"/>
          </a:xfrm>
        </p:spPr>
      </p:pic>
      <p:sp>
        <p:nvSpPr>
          <p:cNvPr id="6" name="Прямоугольник 5"/>
          <p:cNvSpPr/>
          <p:nvPr/>
        </p:nvSpPr>
        <p:spPr>
          <a:xfrm>
            <a:off x="519735" y="1412776"/>
            <a:ext cx="3857652" cy="3693319"/>
          </a:xfrm>
          <a:prstGeom prst="rect">
            <a:avLst/>
          </a:prstGeom>
        </p:spPr>
        <p:txBody>
          <a:bodyPr wrap="square">
            <a:spAutoFit/>
          </a:bodyPr>
          <a:lstStyle/>
          <a:p>
            <a:r>
              <a:rPr lang="en-US" dirty="0" smtClean="0"/>
              <a:t>Acute primary tonsillitis is 3-7% of all recorded and 17-42% of all infectious forms. The prevalence of angina is highest in countries with a low level of socioeconomic development, with residents of cities being sick more often, this is due to the high density of the urbanized population. The outbreak of epidemics occurs in large groups.</a:t>
            </a:r>
          </a:p>
          <a:p>
            <a:r>
              <a:rPr lang="en-US" dirty="0" smtClean="0"/>
              <a:t>According to I.N. </a:t>
            </a:r>
            <a:r>
              <a:rPr lang="en-US" dirty="0" err="1" smtClean="0"/>
              <a:t>Michalova</a:t>
            </a:r>
            <a:r>
              <a:rPr lang="en-US" dirty="0" smtClean="0"/>
              <a:t> (1976), age 70-100% of patients with angina 17-30 years.</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51720" y="620688"/>
            <a:ext cx="5745722" cy="5807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828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Ways of transmission of infection.</a:t>
            </a:r>
            <a:endParaRPr lang="ru-RU" dirty="0"/>
          </a:p>
        </p:txBody>
      </p:sp>
      <p:sp>
        <p:nvSpPr>
          <p:cNvPr id="3" name="Содержимое 2"/>
          <p:cNvSpPr>
            <a:spLocks noGrp="1"/>
          </p:cNvSpPr>
          <p:nvPr>
            <p:ph idx="1"/>
          </p:nvPr>
        </p:nvSpPr>
        <p:spPr/>
        <p:txBody>
          <a:bodyPr>
            <a:normAutofit/>
          </a:bodyPr>
          <a:lstStyle/>
          <a:p>
            <a:r>
              <a:rPr lang="en-US" sz="2400" dirty="0" smtClean="0">
                <a:latin typeface="Times New Roman" pitchFamily="18" charset="0"/>
                <a:cs typeface="Times New Roman" pitchFamily="18" charset="0"/>
              </a:rPr>
              <a:t>Infection with angina occurs by airborne droplets. Sources of sore throat, patient, household items. Increased isolation of the infectious agent occurs when coughing and sneezing-106,000 microbial cells.</a:t>
            </a:r>
          </a:p>
          <a:p>
            <a:r>
              <a:rPr lang="en-US" sz="2400" dirty="0" smtClean="0">
                <a:latin typeface="Times New Roman" pitchFamily="18" charset="0"/>
                <a:cs typeface="Times New Roman" pitchFamily="18" charset="0"/>
              </a:rPr>
              <a:t>Infection is also possible from healthy carriers-in transport, classrooms, classrooms, sleeping rooms, barracks, etc. In large groups, the incidence is higher. The incidence in them increases after 2-8 weeks from the time of their renewal, i.e. "Newcomers" of the team get angina in 2-3 times more often.</a:t>
            </a: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Etiology.</a:t>
            </a:r>
            <a:endParaRPr lang="ru-RU" dirty="0"/>
          </a:p>
        </p:txBody>
      </p:sp>
      <p:sp>
        <p:nvSpPr>
          <p:cNvPr id="3" name="Текст 2"/>
          <p:cNvSpPr>
            <a:spLocks noGrp="1"/>
          </p:cNvSpPr>
          <p:nvPr>
            <p:ph type="body" idx="1"/>
          </p:nvPr>
        </p:nvSpPr>
        <p:spPr>
          <a:xfrm>
            <a:off x="642910" y="1214422"/>
            <a:ext cx="4040188" cy="5429264"/>
          </a:xfrm>
        </p:spPr>
        <p:txBody>
          <a:bodyPr>
            <a:noAutofit/>
          </a:bodyPr>
          <a:lstStyle/>
          <a:p>
            <a:r>
              <a:rPr lang="en-US" sz="1800" dirty="0" smtClean="0">
                <a:solidFill>
                  <a:schemeClr val="tx1"/>
                </a:solidFill>
              </a:rPr>
              <a:t>The causative agent of angina can be:</a:t>
            </a:r>
          </a:p>
          <a:p>
            <a:r>
              <a:rPr lang="en-US" sz="1800" dirty="0" smtClean="0">
                <a:solidFill>
                  <a:schemeClr val="tx1"/>
                </a:solidFill>
              </a:rPr>
              <a:t>-Bacteria;</a:t>
            </a:r>
          </a:p>
          <a:p>
            <a:r>
              <a:rPr lang="en-US" sz="1800" dirty="0" smtClean="0">
                <a:solidFill>
                  <a:schemeClr val="tx1"/>
                </a:solidFill>
              </a:rPr>
              <a:t>-Virus;</a:t>
            </a:r>
          </a:p>
          <a:p>
            <a:r>
              <a:rPr lang="en-US" sz="1800" dirty="0" smtClean="0">
                <a:solidFill>
                  <a:schemeClr val="tx1"/>
                </a:solidFill>
              </a:rPr>
              <a:t>-</a:t>
            </a:r>
            <a:r>
              <a:rPr lang="en-US" sz="1800" dirty="0" err="1" smtClean="0">
                <a:solidFill>
                  <a:schemeClr val="tx1"/>
                </a:solidFill>
              </a:rPr>
              <a:t>spirochets</a:t>
            </a:r>
            <a:r>
              <a:rPr lang="en-US" sz="1800" dirty="0" smtClean="0">
                <a:solidFill>
                  <a:schemeClr val="tx1"/>
                </a:solidFill>
              </a:rPr>
              <a:t>;</a:t>
            </a:r>
          </a:p>
          <a:p>
            <a:r>
              <a:rPr lang="en-US" sz="1800" dirty="0" smtClean="0">
                <a:solidFill>
                  <a:schemeClr val="tx1"/>
                </a:solidFill>
              </a:rPr>
              <a:t>Crabs.</a:t>
            </a:r>
          </a:p>
          <a:p>
            <a:r>
              <a:rPr lang="en-US" sz="1800" dirty="0" smtClean="0">
                <a:solidFill>
                  <a:schemeClr val="tx1"/>
                </a:solidFill>
              </a:rPr>
              <a:t>Among bacterial agents, b-hemolytic streptococcus is more common.</a:t>
            </a:r>
          </a:p>
          <a:p>
            <a:r>
              <a:rPr lang="en-US" sz="1800" dirty="0" smtClean="0">
                <a:solidFill>
                  <a:schemeClr val="tx1"/>
                </a:solidFill>
              </a:rPr>
              <a:t>In the organized collectives - </a:t>
            </a:r>
            <a:r>
              <a:rPr lang="en-US" sz="1800" dirty="0" err="1" smtClean="0">
                <a:solidFill>
                  <a:schemeClr val="tx1"/>
                </a:solidFill>
              </a:rPr>
              <a:t>pneumacaccuses</a:t>
            </a:r>
            <a:r>
              <a:rPr lang="en-US" sz="1800" dirty="0" smtClean="0">
                <a:solidFill>
                  <a:schemeClr val="tx1"/>
                </a:solidFill>
              </a:rPr>
              <a:t>, </a:t>
            </a:r>
            <a:r>
              <a:rPr lang="en-US" sz="1800" dirty="0" err="1" smtClean="0">
                <a:solidFill>
                  <a:schemeClr val="tx1"/>
                </a:solidFill>
              </a:rPr>
              <a:t>meningococci</a:t>
            </a:r>
            <a:r>
              <a:rPr lang="en-US" sz="1800" dirty="0" smtClean="0">
                <a:solidFill>
                  <a:schemeClr val="tx1"/>
                </a:solidFill>
              </a:rPr>
              <a:t>, stick Influenza, </a:t>
            </a:r>
            <a:r>
              <a:rPr lang="en-US" sz="1800" dirty="0" err="1" smtClean="0">
                <a:solidFill>
                  <a:schemeClr val="tx1"/>
                </a:solidFill>
              </a:rPr>
              <a:t>Klebsiella</a:t>
            </a:r>
            <a:r>
              <a:rPr lang="en-US" sz="1800" dirty="0" smtClean="0">
                <a:solidFill>
                  <a:schemeClr val="tx1"/>
                </a:solidFill>
              </a:rPr>
              <a:t>.</a:t>
            </a:r>
          </a:p>
          <a:p>
            <a:r>
              <a:rPr lang="en-US" sz="1800" dirty="0" smtClean="0">
                <a:solidFill>
                  <a:schemeClr val="tx1"/>
                </a:solidFill>
              </a:rPr>
              <a:t>The causative agent of viral sore throat is adenovirus 1-9 type, </a:t>
            </a:r>
            <a:r>
              <a:rPr lang="en-US" sz="1800" dirty="0" err="1" smtClean="0">
                <a:solidFill>
                  <a:schemeClr val="tx1"/>
                </a:solidFill>
              </a:rPr>
              <a:t>enterovirus</a:t>
            </a:r>
            <a:r>
              <a:rPr lang="en-US" sz="1800" dirty="0" smtClean="0">
                <a:solidFill>
                  <a:schemeClr val="tx1"/>
                </a:solidFill>
              </a:rPr>
              <a:t> Coxsackie, herpes virus.</a:t>
            </a:r>
          </a:p>
          <a:p>
            <a:r>
              <a:rPr lang="en-US" sz="1800" dirty="0" smtClean="0">
                <a:solidFill>
                  <a:schemeClr val="tx1"/>
                </a:solidFill>
              </a:rPr>
              <a:t>Practically healthy people can be carriers of b-hemolytic streptococci.</a:t>
            </a:r>
            <a:endParaRPr lang="ru-RU" sz="1800" dirty="0">
              <a:solidFill>
                <a:schemeClr val="tx1"/>
              </a:solidFill>
            </a:endParaRPr>
          </a:p>
        </p:txBody>
      </p:sp>
      <p:sp>
        <p:nvSpPr>
          <p:cNvPr id="4" name="Текст 3"/>
          <p:cNvSpPr>
            <a:spLocks noGrp="1"/>
          </p:cNvSpPr>
          <p:nvPr>
            <p:ph type="body" sz="half" idx="3"/>
          </p:nvPr>
        </p:nvSpPr>
        <p:spPr/>
        <p:txBody>
          <a:bodyPr/>
          <a:lstStyle/>
          <a:p>
            <a:endParaRPr lang="ru-RU"/>
          </a:p>
        </p:txBody>
      </p:sp>
      <p:pic>
        <p:nvPicPr>
          <p:cNvPr id="7" name="Содержимое 6" descr="_50740780_007665139-1.jpg"/>
          <p:cNvPicPr>
            <a:picLocks noGrp="1" noChangeAspect="1"/>
          </p:cNvPicPr>
          <p:nvPr>
            <p:ph sz="quarter" idx="2"/>
          </p:nvPr>
        </p:nvPicPr>
        <p:blipFill>
          <a:blip r:embed="rId2"/>
          <a:stretch>
            <a:fillRect/>
          </a:stretch>
        </p:blipFill>
        <p:spPr>
          <a:xfrm>
            <a:off x="4714876" y="4429132"/>
            <a:ext cx="4040188" cy="2272606"/>
          </a:xfrm>
        </p:spPr>
      </p:pic>
      <p:pic>
        <p:nvPicPr>
          <p:cNvPr id="8" name="Содержимое 7" descr="image0092-1024x682.jpg"/>
          <p:cNvPicPr>
            <a:picLocks noGrp="1" noChangeAspect="1"/>
          </p:cNvPicPr>
          <p:nvPr>
            <p:ph sz="quarter" idx="4"/>
          </p:nvPr>
        </p:nvPicPr>
        <p:blipFill>
          <a:blip r:embed="rId3"/>
          <a:stretch>
            <a:fillRect/>
          </a:stretch>
        </p:blipFill>
        <p:spPr>
          <a:xfrm>
            <a:off x="4643438" y="714356"/>
            <a:ext cx="4041775" cy="269188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785794"/>
          </a:xfrm>
        </p:spPr>
        <p:txBody>
          <a:bodyPr/>
          <a:lstStyle/>
          <a:p>
            <a:r>
              <a:rPr lang="en-US" dirty="0" smtClean="0"/>
              <a:t>Pathogenesis.</a:t>
            </a:r>
            <a:endParaRPr lang="ru-RU" dirty="0"/>
          </a:p>
        </p:txBody>
      </p:sp>
      <p:sp>
        <p:nvSpPr>
          <p:cNvPr id="3" name="Содержимое 2"/>
          <p:cNvSpPr>
            <a:spLocks noGrp="1"/>
          </p:cNvSpPr>
          <p:nvPr>
            <p:ph idx="1"/>
          </p:nvPr>
        </p:nvSpPr>
        <p:spPr>
          <a:xfrm>
            <a:off x="914400" y="571480"/>
            <a:ext cx="7872442" cy="6286520"/>
          </a:xfrm>
        </p:spPr>
        <p:txBody>
          <a:bodyPr>
            <a:noAutofit/>
          </a:bodyPr>
          <a:lstStyle/>
          <a:p>
            <a:r>
              <a:rPr lang="en-US" sz="1800" dirty="0" smtClean="0">
                <a:latin typeface="Times New Roman" pitchFamily="18" charset="0"/>
                <a:cs typeface="Times New Roman" pitchFamily="18" charset="0"/>
              </a:rPr>
              <a:t>The entrance gate of infection is the lymphoid tissue of the </a:t>
            </a:r>
            <a:r>
              <a:rPr lang="en-US" sz="1800" dirty="0" err="1" smtClean="0">
                <a:latin typeface="Times New Roman" pitchFamily="18" charset="0"/>
                <a:cs typeface="Times New Roman" pitchFamily="18" charset="0"/>
              </a:rPr>
              <a:t>oropharynx</a:t>
            </a:r>
            <a:r>
              <a:rPr lang="en-US" sz="1800" dirty="0" smtClean="0">
                <a:latin typeface="Times New Roman" pitchFamily="18" charset="0"/>
                <a:cs typeface="Times New Roman" pitchFamily="18" charset="0"/>
              </a:rPr>
              <a:t>, where the primary focus of inflammation is formed. Predispose to the development of angina, general and local hypothermia, dusty or gassy atmosphere, increased dryness of the air, disruption of nasal breathing, </a:t>
            </a:r>
            <a:r>
              <a:rPr lang="en-US" sz="1800" dirty="0" err="1" smtClean="0">
                <a:latin typeface="Times New Roman" pitchFamily="18" charset="0"/>
                <a:cs typeface="Times New Roman" pitchFamily="18" charset="0"/>
              </a:rPr>
              <a:t>hypovitaminosis</a:t>
            </a:r>
            <a:r>
              <a:rPr lang="en-US" sz="1800" dirty="0" smtClean="0">
                <a:latin typeface="Times New Roman" pitchFamily="18" charset="0"/>
                <a:cs typeface="Times New Roman" pitchFamily="18" charset="0"/>
              </a:rPr>
              <a:t>, decreased immunity, etc. Most often, angina develops after a previous acute respiratory viral infection. Pathogens ARVI reduce the protective functions of the epithelial cover and contribute to the invasion of streptococci. Fixation of β-hemolytic streptococcus on the surface of tonsils and other clusters of lymphoid tissue is due to the affinity of a number of antigenic structures of the microbe, in particular </a:t>
            </a:r>
            <a:r>
              <a:rPr lang="en-US" sz="1800" dirty="0" err="1" smtClean="0">
                <a:latin typeface="Times New Roman" pitchFamily="18" charset="0"/>
                <a:cs typeface="Times New Roman" pitchFamily="18" charset="0"/>
              </a:rPr>
              <a:t>lipoteichoic</a:t>
            </a:r>
            <a:r>
              <a:rPr lang="en-US" sz="1800" dirty="0" smtClean="0">
                <a:latin typeface="Times New Roman" pitchFamily="18" charset="0"/>
                <a:cs typeface="Times New Roman" pitchFamily="18" charset="0"/>
              </a:rPr>
              <a:t> acid, to the epithelium of the lymphoid apparatus of the </a:t>
            </a:r>
            <a:r>
              <a:rPr lang="en-US" sz="1800" dirty="0" err="1" smtClean="0">
                <a:latin typeface="Times New Roman" pitchFamily="18" charset="0"/>
                <a:cs typeface="Times New Roman" pitchFamily="18" charset="0"/>
              </a:rPr>
              <a:t>oropharynx</a:t>
            </a:r>
            <a:r>
              <a:rPr lang="en-US" sz="1800" dirty="0" smtClean="0">
                <a:latin typeface="Times New Roman" pitchFamily="18" charset="0"/>
                <a:cs typeface="Times New Roman" pitchFamily="18" charset="0"/>
              </a:rPr>
              <a:t>. M-protein streptococci reduces the </a:t>
            </a:r>
            <a:r>
              <a:rPr lang="en-US" sz="1800" dirty="0" err="1" smtClean="0">
                <a:latin typeface="Times New Roman" pitchFamily="18" charset="0"/>
                <a:cs typeface="Times New Roman" pitchFamily="18" charset="0"/>
              </a:rPr>
              <a:t>phagocytic</a:t>
            </a:r>
            <a:r>
              <a:rPr lang="en-US" sz="1800" dirty="0" smtClean="0">
                <a:latin typeface="Times New Roman" pitchFamily="18" charset="0"/>
                <a:cs typeface="Times New Roman" pitchFamily="18" charset="0"/>
              </a:rPr>
              <a:t> activity of leukocytes at the site of the entrance gates and thereby contributes to the child's susceptibility to this disease. The pathogenic effect of streptococci is not limited to local damage leading to the development of angina. The products of the vital activity of streptococci (primarily toxins), getting into the blood, cause violations of thermoregulation, toxic damage to the nervous and cardiovascular systems, and can trigger </a:t>
            </a:r>
            <a:r>
              <a:rPr lang="en-US" sz="1800" dirty="0" err="1" smtClean="0">
                <a:latin typeface="Times New Roman" pitchFamily="18" charset="0"/>
                <a:cs typeface="Times New Roman" pitchFamily="18" charset="0"/>
              </a:rPr>
              <a:t>immunopathological</a:t>
            </a:r>
            <a:r>
              <a:rPr lang="en-US" sz="1800" dirty="0" smtClean="0">
                <a:latin typeface="Times New Roman" pitchFamily="18" charset="0"/>
                <a:cs typeface="Times New Roman" pitchFamily="18" charset="0"/>
              </a:rPr>
              <a:t> processes leading to the development of </a:t>
            </a:r>
            <a:r>
              <a:rPr lang="en-US" sz="1800" dirty="0" err="1" smtClean="0">
                <a:latin typeface="Times New Roman" pitchFamily="18" charset="0"/>
                <a:cs typeface="Times New Roman" pitchFamily="18" charset="0"/>
              </a:rPr>
              <a:t>metatonzillar</a:t>
            </a:r>
            <a:r>
              <a:rPr lang="en-US" sz="1800" dirty="0" smtClean="0">
                <a:latin typeface="Times New Roman" pitchFamily="18" charset="0"/>
                <a:cs typeface="Times New Roman" pitchFamily="18" charset="0"/>
              </a:rPr>
              <a:t> diseases (rheumatism, </a:t>
            </a:r>
            <a:r>
              <a:rPr lang="en-US" sz="1800" dirty="0" err="1" smtClean="0">
                <a:latin typeface="Times New Roman" pitchFamily="18" charset="0"/>
                <a:cs typeface="Times New Roman" pitchFamily="18" charset="0"/>
              </a:rPr>
              <a:t>glomerulonephritis</a:t>
            </a:r>
            <a:r>
              <a:rPr lang="en-US" sz="1800" dirty="0" smtClean="0">
                <a:latin typeface="Times New Roman" pitchFamily="18" charset="0"/>
                <a:cs typeface="Times New Roman" pitchFamily="18" charset="0"/>
              </a:rPr>
              <a:t>). Especially large is the risk of developing </a:t>
            </a:r>
            <a:r>
              <a:rPr lang="en-US" sz="1800" dirty="0" err="1" smtClean="0">
                <a:latin typeface="Times New Roman" pitchFamily="18" charset="0"/>
                <a:cs typeface="Times New Roman" pitchFamily="18" charset="0"/>
              </a:rPr>
              <a:t>metatonzillar</a:t>
            </a:r>
            <a:r>
              <a:rPr lang="en-US" sz="1800" dirty="0" smtClean="0">
                <a:latin typeface="Times New Roman" pitchFamily="18" charset="0"/>
                <a:cs typeface="Times New Roman" pitchFamily="18" charset="0"/>
              </a:rPr>
              <a:t> diseases with often recurrent streptococcal angina.</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klrem_3-1.jpg"/>
          <p:cNvPicPr>
            <a:picLocks noGrp="1" noChangeAspect="1"/>
          </p:cNvPicPr>
          <p:nvPr>
            <p:ph idx="1"/>
          </p:nvPr>
        </p:nvPicPr>
        <p:blipFill>
          <a:blip r:embed="rId2"/>
          <a:stretch>
            <a:fillRect/>
          </a:stretch>
        </p:blipFill>
        <p:spPr>
          <a:xfrm>
            <a:off x="357158" y="0"/>
            <a:ext cx="8929750" cy="671514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Classification.</a:t>
            </a:r>
            <a:endParaRPr lang="ru-RU" dirty="0"/>
          </a:p>
        </p:txBody>
      </p:sp>
      <p:pic>
        <p:nvPicPr>
          <p:cNvPr id="8" name="Содержимое 7" descr="foto20.png"/>
          <p:cNvPicPr>
            <a:picLocks noGrp="1" noChangeAspect="1"/>
          </p:cNvPicPr>
          <p:nvPr>
            <p:ph idx="1"/>
          </p:nvPr>
        </p:nvPicPr>
        <p:blipFill>
          <a:blip r:embed="rId2"/>
          <a:stretch>
            <a:fillRect/>
          </a:stretch>
        </p:blipFill>
        <p:spPr>
          <a:xfrm>
            <a:off x="428596" y="1142984"/>
            <a:ext cx="8715404" cy="571501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404</TotalTime>
  <Words>2944</Words>
  <Application>Microsoft Office PowerPoint</Application>
  <PresentationFormat>Экран (4:3)</PresentationFormat>
  <Paragraphs>121</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Метро</vt:lpstr>
      <vt:lpstr> Acute tonsillitis. Chronic tonsillitis. </vt:lpstr>
      <vt:lpstr>Acute tonsillitis primary (Angina).</vt:lpstr>
      <vt:lpstr>Definition.</vt:lpstr>
      <vt:lpstr>Prevalence.  </vt:lpstr>
      <vt:lpstr>Ways of transmission of infection.</vt:lpstr>
      <vt:lpstr>Etiology.</vt:lpstr>
      <vt:lpstr>Pathogenesis.</vt:lpstr>
      <vt:lpstr>Слайд 8</vt:lpstr>
      <vt:lpstr>Classification.</vt:lpstr>
      <vt:lpstr>Catarrhal.     </vt:lpstr>
      <vt:lpstr>Follicular sore throat.</vt:lpstr>
      <vt:lpstr>Lacunar tonsillitis.</vt:lpstr>
      <vt:lpstr>Ulcerative-Filamentous Angina of Simanovsky-Plaut-Vincent</vt:lpstr>
      <vt:lpstr>Herpetic tonsillitis</vt:lpstr>
      <vt:lpstr>Diagnostics.</vt:lpstr>
      <vt:lpstr>Treatment.</vt:lpstr>
      <vt:lpstr>Слайд 17</vt:lpstr>
      <vt:lpstr>Слайд 18</vt:lpstr>
      <vt:lpstr>Слайд 19</vt:lpstr>
      <vt:lpstr>Слайд 20</vt:lpstr>
      <vt:lpstr>Prophylaxis and prognosis.</vt:lpstr>
      <vt:lpstr>Слайд 22</vt:lpstr>
      <vt:lpstr>Chronic tonsillitis and associated diseases</vt:lpstr>
      <vt:lpstr>Definition. </vt:lpstr>
      <vt:lpstr>Anatomy of the tonsils.</vt:lpstr>
      <vt:lpstr>Слайд 26</vt:lpstr>
      <vt:lpstr>Слайд 27</vt:lpstr>
      <vt:lpstr>Слайд 28</vt:lpstr>
      <vt:lpstr>Functions of the tonsils.</vt:lpstr>
      <vt:lpstr>Слайд 30</vt:lpstr>
      <vt:lpstr>Слайд 31</vt:lpstr>
      <vt:lpstr>Conjugated with chronic tonsillitis. Chronic tonsillitis and rheumatism.</vt:lpstr>
      <vt:lpstr>Слайд 33</vt:lpstr>
      <vt:lpstr>Spindle-shaped rheumatic granulomas in the amygdala.</vt:lpstr>
      <vt:lpstr>Chronic tonsillitis and nephritis.</vt:lpstr>
      <vt:lpstr>Chronic tonsillitis and thyrotoxicosis.</vt:lpstr>
      <vt:lpstr>Chronic tonsillitis and hypertension.</vt:lpstr>
      <vt:lpstr>Chronic tonsillitis and diabetes mellitus.</vt:lpstr>
      <vt:lpstr>Chronic tonsillitis and appendicitis.</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Острый первичный тонзиллит (ангины).</dc:title>
  <dc:creator>Admin</dc:creator>
  <cp:lastModifiedBy>Админ</cp:lastModifiedBy>
  <cp:revision>41</cp:revision>
  <dcterms:created xsi:type="dcterms:W3CDTF">2016-11-20T06:17:08Z</dcterms:created>
  <dcterms:modified xsi:type="dcterms:W3CDTF">2020-03-18T16:53:55Z</dcterms:modified>
</cp:coreProperties>
</file>